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1"/>
  </p:notesMasterIdLst>
  <p:handoutMasterIdLst>
    <p:handoutMasterId r:id="rId22"/>
  </p:handoutMasterIdLst>
  <p:sldIdLst>
    <p:sldId id="886" r:id="rId5"/>
    <p:sldId id="330" r:id="rId6"/>
    <p:sldId id="893" r:id="rId7"/>
    <p:sldId id="900" r:id="rId8"/>
    <p:sldId id="891" r:id="rId9"/>
    <p:sldId id="374" r:id="rId10"/>
    <p:sldId id="888" r:id="rId11"/>
    <p:sldId id="892" r:id="rId12"/>
    <p:sldId id="390" r:id="rId13"/>
    <p:sldId id="894" r:id="rId14"/>
    <p:sldId id="895" r:id="rId15"/>
    <p:sldId id="896" r:id="rId16"/>
    <p:sldId id="897" r:id="rId17"/>
    <p:sldId id="899" r:id="rId18"/>
    <p:sldId id="898" r:id="rId19"/>
    <p:sldId id="406" r:id="rId2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AB"/>
    <a:srgbClr val="FF9300"/>
    <a:srgbClr val="719500"/>
    <a:srgbClr val="000000"/>
    <a:srgbClr val="007836"/>
    <a:srgbClr val="BE0F34"/>
    <a:srgbClr val="820150"/>
    <a:srgbClr val="502D7F"/>
    <a:srgbClr val="00338E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34DD4-6A34-EB47-AD7E-788C761CB68C}" v="329" dt="2022-11-15T00:55:59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4"/>
    <p:restoredTop sz="94744"/>
  </p:normalViewPr>
  <p:slideViewPr>
    <p:cSldViewPr snapToGrid="0">
      <p:cViewPr varScale="1">
        <p:scale>
          <a:sx n="96" d="100"/>
          <a:sy n="96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69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EDD5-3322-A24D-ACA4-F54400AB05D6}" type="datetime1">
              <a:rPr lang="en-US" smtClean="0"/>
              <a:t>11/16/2022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2378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8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5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2"/>
            <a:ext cx="6923308" cy="54864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895" indent="-274298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90" indent="-274298">
              <a:buFont typeface="Wingdings" panose="05000000000000000000" pitchFamily="2" charset="2"/>
              <a:buChar char="ü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683" indent="-274298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10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8423-D944-454B-ACE8-C80CCFB8ED32}" type="datetime1">
              <a:rPr lang="en-US" smtClean="0"/>
              <a:t>11/16/2022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2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9659DF-4510-4310-9623-97EBB505B8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86800" y="2046514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E153D8-9D34-4E44-9A3D-536B857CC22D}"/>
              </a:ext>
            </a:extLst>
          </p:cNvPr>
          <p:cNvCxnSpPr>
            <a:cxnSpLocks/>
          </p:cNvCxnSpPr>
          <p:nvPr userDrawn="1"/>
        </p:nvCxnSpPr>
        <p:spPr>
          <a:xfrm>
            <a:off x="8460928" y="1581911"/>
            <a:ext cx="0" cy="619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22CB2E-9B96-4893-8D1B-F2C214C1B478}" type="datetime1">
              <a:rPr lang="sv-SE" smtClean="0"/>
              <a:t>2022-11-16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669103-9FBF-4C55-AD52-2701A4BF26D4}" type="datetime1">
              <a:rPr lang="sv-SE" smtClean="0"/>
              <a:t>2022-11-16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320" y="1892301"/>
            <a:ext cx="13827760" cy="56667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0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C2174-1801-7546-812B-379FD9271F0B}" type="datetime1">
              <a:rPr lang="en-US" smtClean="0"/>
              <a:t>11/16/2022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2218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01726-6221-354F-AB09-90D6C49182F5}" type="datetime1">
              <a:rPr lang="en-US" smtClean="0"/>
              <a:t>11/16/2022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654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0A8A9-1F12-F140-A503-7339EF99AF70}" type="datetime1">
              <a:rPr lang="en-US" smtClean="0"/>
              <a:t>11/16/2022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8451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CF650-0D7E-6E4E-8D6B-043AC836FE42}" type="datetime1">
              <a:rPr lang="en-US" smtClean="0"/>
              <a:t>11/16/2022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306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E04FB-B71A-094D-93D2-BF44A65A5E15}" type="datetime1">
              <a:rPr lang="en-US" smtClean="0"/>
              <a:t>11/16/2022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8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9831E-94E9-F844-B6A6-7C3E6F1468AE}" type="datetime1">
              <a:rPr lang="en-US" smtClean="0"/>
              <a:t>11/16/2022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736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40F2-5001-8442-BAF9-DC47029DC566}" type="datetime1">
              <a:rPr lang="en-US" smtClean="0"/>
              <a:t>11/16/2022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8943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655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41809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5" r:id="rId11"/>
    <p:sldLayoutId id="214748374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w.shawcortez@pnnl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12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36.png"/><Relationship Id="rId5" Type="http://schemas.openxmlformats.org/officeDocument/2006/relationships/image" Target="../media/image57.png"/><Relationship Id="rId10" Type="http://schemas.openxmlformats.org/officeDocument/2006/relationships/image" Target="../media/image35.png"/><Relationship Id="rId4" Type="http://schemas.openxmlformats.org/officeDocument/2006/relationships/image" Target="../media/image5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36.png"/><Relationship Id="rId5" Type="http://schemas.openxmlformats.org/officeDocument/2006/relationships/image" Target="../media/image70.png"/><Relationship Id="rId10" Type="http://schemas.openxmlformats.org/officeDocument/2006/relationships/image" Target="../media/image43.png"/><Relationship Id="rId4" Type="http://schemas.openxmlformats.org/officeDocument/2006/relationships/image" Target="../media/image69.png"/><Relationship Id="rId9" Type="http://schemas.openxmlformats.org/officeDocument/2006/relationships/image" Target="../media/image42.png"/><Relationship Id="rId1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90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hyperlink" Target="https://github.com/pnnl/slim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w.shawcortez@pnnl.go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.png"/><Relationship Id="rId7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7B8E58-1977-524C-86FA-9A879B363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904" y="2055396"/>
            <a:ext cx="5429106" cy="1828800"/>
          </a:xfrm>
        </p:spPr>
        <p:txBody>
          <a:bodyPr/>
          <a:lstStyle/>
          <a:p>
            <a:pPr algn="ctr"/>
            <a:r>
              <a:rPr lang="en-GB" sz="2800" dirty="0"/>
              <a:t>Differentiable Predictive Control with Safety Guarantees: A Control Barrier Function Approach</a:t>
            </a:r>
            <a:br>
              <a:rPr lang="en-US" sz="2800" dirty="0"/>
            </a:br>
            <a:endParaRPr lang="en-US" sz="2800" b="0" i="1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B90695F6-E1C1-BD46-8A0B-95F09EF0DF74}"/>
              </a:ext>
            </a:extLst>
          </p:cNvPr>
          <p:cNvSpPr txBox="1">
            <a:spLocks/>
          </p:cNvSpPr>
          <p:nvPr/>
        </p:nvSpPr>
        <p:spPr>
          <a:xfrm>
            <a:off x="1261189" y="4345404"/>
            <a:ext cx="4788536" cy="1828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solidFill>
                  <a:srgbClr val="616265"/>
                </a:solidFill>
                <a:cs typeface="Arial"/>
              </a:rPr>
              <a:t>Wenceslao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 Shaw Cortez, Jan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Drgona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, Aaron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Tuor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,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Mahantesh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Halappanavar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, and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Draguna</a:t>
            </a:r>
            <a:r>
              <a:rPr lang="en-US" sz="1800" b="1" dirty="0">
                <a:solidFill>
                  <a:srgbClr val="616265"/>
                </a:solidFill>
                <a:cs typeface="Arial"/>
              </a:rPr>
              <a:t> </a:t>
            </a:r>
            <a:r>
              <a:rPr lang="en-US" sz="1800" b="1" dirty="0" err="1">
                <a:solidFill>
                  <a:srgbClr val="616265"/>
                </a:solidFill>
                <a:cs typeface="Arial"/>
              </a:rPr>
              <a:t>Vrabie</a:t>
            </a:r>
            <a:endParaRPr lang="en-US" sz="1800" i="1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1" dirty="0">
                <a:solidFill>
                  <a:srgbClr val="616265"/>
                </a:solidFill>
                <a:cs typeface="Arial"/>
                <a:hlinkClick r:id="rId3"/>
              </a:rPr>
              <a:t>w.shawcortez@pnnl.gov</a:t>
            </a:r>
            <a:endParaRPr lang="en-US" sz="1800" i="1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i="1" dirty="0">
              <a:solidFill>
                <a:srgbClr val="616265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EA5AD-48E1-C787-C73B-80D79352217D}"/>
              </a:ext>
            </a:extLst>
          </p:cNvPr>
          <p:cNvSpPr txBox="1"/>
          <p:nvPr/>
        </p:nvSpPr>
        <p:spPr>
          <a:xfrm>
            <a:off x="1171151" y="6450746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Conference on Decision and Control 2022 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9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ZCBFs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/>
              <p:nvPr/>
            </p:nvSpPr>
            <p:spPr>
              <a:xfrm>
                <a:off x="1170151" y="1845424"/>
                <a:ext cx="10807403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1845424"/>
                <a:ext cx="10807403" cy="2246769"/>
              </a:xfrm>
              <a:prstGeom prst="rect">
                <a:avLst/>
              </a:prstGeom>
              <a:blipFill>
                <a:blip r:embed="rId2"/>
                <a:stretch>
                  <a:fillRect l="-469"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/>
              <p:nvPr/>
            </p:nvSpPr>
            <p:spPr>
              <a:xfrm>
                <a:off x="1170151" y="2217031"/>
                <a:ext cx="10887214" cy="195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Modified ZCBF,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}⊃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restriction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class-K,</a:t>
                </a:r>
              </a:p>
              <a:p>
                <a:pPr lvl="3"/>
                <a:r>
                  <a:rPr lang="en-US" sz="2000" dirty="0">
                    <a:solidFill>
                      <a:schemeClr val="accent2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731520" lvl="1"/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2217031"/>
                <a:ext cx="10887214" cy="1956882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5664415-6EF4-BE45-919F-CB08B2731D21}"/>
              </a:ext>
            </a:extLst>
          </p:cNvPr>
          <p:cNvGrpSpPr/>
          <p:nvPr/>
        </p:nvGrpSpPr>
        <p:grpSpPr>
          <a:xfrm>
            <a:off x="10146869" y="2213945"/>
            <a:ext cx="4185981" cy="6087582"/>
            <a:chOff x="6330555" y="1448966"/>
            <a:chExt cx="2616238" cy="38047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199D2E-9F9B-404B-A3CB-7A6F9D57F433}"/>
                </a:ext>
              </a:extLst>
            </p:cNvPr>
            <p:cNvSpPr/>
            <p:nvPr/>
          </p:nvSpPr>
          <p:spPr>
            <a:xfrm rot="2275162">
              <a:off x="6488789" y="1549862"/>
              <a:ext cx="2350349" cy="370384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63059F-8A44-E44F-BAA4-E038938DC1A3}"/>
                </a:ext>
              </a:extLst>
            </p:cNvPr>
            <p:cNvSpPr/>
            <p:nvPr/>
          </p:nvSpPr>
          <p:spPr>
            <a:xfrm rot="2275162">
              <a:off x="6744920" y="1704143"/>
              <a:ext cx="1959207" cy="3324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8FF833-CA61-1840-9E65-720B224EC419}"/>
                </a:ext>
              </a:extLst>
            </p:cNvPr>
            <p:cNvGrpSpPr/>
            <p:nvPr/>
          </p:nvGrpSpPr>
          <p:grpSpPr>
            <a:xfrm>
              <a:off x="7008860" y="3455115"/>
              <a:ext cx="465873" cy="526445"/>
              <a:chOff x="856639" y="3111500"/>
              <a:chExt cx="594593" cy="684964"/>
            </a:xfrm>
            <a:solidFill>
              <a:schemeClr val="bg1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/>
                  <p:nvPr/>
                </p:nvSpPr>
                <p:spPr>
                  <a:xfrm>
                    <a:off x="856639" y="3288912"/>
                    <a:ext cx="594593" cy="50755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345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456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456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456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639" y="3288912"/>
                    <a:ext cx="594593" cy="50755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1F8C9F6-3DE0-6A4D-B387-546BDA9300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2350" y="3111500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4E6267C-AFC6-4F43-8A08-66F2FDDB71D3}"/>
                </a:ext>
              </a:extLst>
            </p:cNvPr>
            <p:cNvSpPr/>
            <p:nvPr/>
          </p:nvSpPr>
          <p:spPr bwMode="auto">
            <a:xfrm rot="20790900" flipV="1">
              <a:off x="7326800" y="3085058"/>
              <a:ext cx="1488964" cy="479731"/>
            </a:xfrm>
            <a:custGeom>
              <a:avLst/>
              <a:gdLst>
                <a:gd name="connsiteX0" fmla="*/ 0 w 1900362"/>
                <a:gd name="connsiteY0" fmla="*/ 294199 h 624183"/>
                <a:gd name="connsiteX1" fmla="*/ 318052 w 1900362"/>
                <a:gd name="connsiteY1" fmla="*/ 349858 h 624183"/>
                <a:gd name="connsiteX2" fmla="*/ 866692 w 1900362"/>
                <a:gd name="connsiteY2" fmla="*/ 572494 h 624183"/>
                <a:gd name="connsiteX3" fmla="*/ 1399429 w 1900362"/>
                <a:gd name="connsiteY3" fmla="*/ 620202 h 624183"/>
                <a:gd name="connsiteX4" fmla="*/ 1717482 w 1900362"/>
                <a:gd name="connsiteY4" fmla="*/ 500932 h 624183"/>
                <a:gd name="connsiteX5" fmla="*/ 1900362 w 1900362"/>
                <a:gd name="connsiteY5" fmla="*/ 0 h 62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362" h="624183">
                  <a:moveTo>
                    <a:pt x="0" y="294199"/>
                  </a:moveTo>
                  <a:cubicBezTo>
                    <a:pt x="86801" y="298837"/>
                    <a:pt x="173603" y="303475"/>
                    <a:pt x="318052" y="349858"/>
                  </a:cubicBezTo>
                  <a:cubicBezTo>
                    <a:pt x="462501" y="396241"/>
                    <a:pt x="686463" y="527437"/>
                    <a:pt x="866692" y="572494"/>
                  </a:cubicBezTo>
                  <a:cubicBezTo>
                    <a:pt x="1046921" y="617551"/>
                    <a:pt x="1257631" y="632129"/>
                    <a:pt x="1399429" y="620202"/>
                  </a:cubicBezTo>
                  <a:cubicBezTo>
                    <a:pt x="1541227" y="608275"/>
                    <a:pt x="1633993" y="604299"/>
                    <a:pt x="1717482" y="500932"/>
                  </a:cubicBezTo>
                  <a:cubicBezTo>
                    <a:pt x="1800971" y="397565"/>
                    <a:pt x="1850666" y="198782"/>
                    <a:pt x="1900362" y="0"/>
                  </a:cubicBezTo>
                </a:path>
              </a:pathLst>
            </a:custGeom>
            <a:solidFill>
              <a:schemeClr val="bg1"/>
            </a:solidFill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3456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DEC1328-2D23-CE46-9D56-9224732D90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57731" y="3260786"/>
              <a:ext cx="189062" cy="185457"/>
            </a:xfrm>
            <a:prstGeom prst="ellipse">
              <a:avLst/>
            </a:prstGeom>
            <a:solidFill>
              <a:schemeClr val="tx1"/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4630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ea typeface="ＭＳ Ｐゴシック" pitchFamily="-96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A08770-E6C2-FD48-BDBC-CB2BED56AF68}"/>
                </a:ext>
              </a:extLst>
            </p:cNvPr>
            <p:cNvSpPr/>
            <p:nvPr/>
          </p:nvSpPr>
          <p:spPr>
            <a:xfrm rot="2275162">
              <a:off x="6870514" y="1932002"/>
              <a:ext cx="1736905" cy="290809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7411A5-8082-5E48-8DAB-9D393F00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970207" y="173147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B3CAC5-2314-A644-B1C6-40A813FC4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0213" y="244963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/>
                <p:nvPr/>
              </p:nvSpPr>
              <p:spPr>
                <a:xfrm>
                  <a:off x="6601894" y="1448966"/>
                  <a:ext cx="450844" cy="390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56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en-US" sz="3456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894" y="1448966"/>
                  <a:ext cx="450844" cy="3900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/>
                <p:nvPr/>
              </p:nvSpPr>
              <p:spPr>
                <a:xfrm>
                  <a:off x="6330555" y="4493119"/>
                  <a:ext cx="367649" cy="39009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oMath>
                    </m:oMathPara>
                  </a14:m>
                  <a:endParaRPr lang="en-US" sz="3456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555" y="4493119"/>
                  <a:ext cx="367649" cy="3900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7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7F87135-A4A1-A475-D583-15D710D0ACB3}"/>
              </a:ext>
            </a:extLst>
          </p:cNvPr>
          <p:cNvGrpSpPr/>
          <p:nvPr/>
        </p:nvGrpSpPr>
        <p:grpSpPr>
          <a:xfrm>
            <a:off x="1852436" y="5416594"/>
            <a:ext cx="6276474" cy="2046686"/>
            <a:chOff x="2514821" y="3349430"/>
            <a:chExt cx="3922796" cy="1279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89BC34-18FE-345C-E728-17F93822FAD4}"/>
                    </a:ext>
                  </a:extLst>
                </p:cNvPr>
                <p:cNvSpPr txBox="1"/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89BC34-18FE-345C-E728-17F93822F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BD92EA2-E8B9-D2D2-1251-F6E33FEB030A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79523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BD92EA2-E8B9-D2D2-1251-F6E33FEB0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79523" cy="250069"/>
                </a:xfrm>
                <a:prstGeom prst="rect">
                  <a:avLst/>
                </a:prstGeom>
                <a:blipFill>
                  <a:blip r:embed="rId9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EE26F1-3DA6-70C9-75BC-45E93FB2B87A}"/>
                </a:ext>
              </a:extLst>
            </p:cNvPr>
            <p:cNvSpPr txBox="1"/>
            <p:nvPr/>
          </p:nvSpPr>
          <p:spPr>
            <a:xfrm>
              <a:off x="3309037" y="3858554"/>
              <a:ext cx="822340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B076DB-4829-7311-E470-A99ECF28C8AA}"/>
                    </a:ext>
                  </a:extLst>
                </p:cNvPr>
                <p:cNvSpPr txBox="1"/>
                <p:nvPr/>
              </p:nvSpPr>
              <p:spPr>
                <a:xfrm>
                  <a:off x="3039572" y="4161414"/>
                  <a:ext cx="3398045" cy="4671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B076DB-4829-7311-E470-A99ECF28C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572" y="4161414"/>
                  <a:ext cx="3398045" cy="4671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ADC3D-9A9A-5A7A-A1ED-EA915D6A4CA0}"/>
                  </a:ext>
                </a:extLst>
              </p:cNvPr>
              <p:cNvSpPr txBox="1"/>
              <p:nvPr/>
            </p:nvSpPr>
            <p:spPr>
              <a:xfrm>
                <a:off x="1821286" y="4641341"/>
                <a:ext cx="1741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ADC3D-9A9A-5A7A-A1ED-EA915D6A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86" y="4641341"/>
                <a:ext cx="1741502" cy="400110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0642E-9A5C-21A5-7574-51EE649BB65A}"/>
                  </a:ext>
                </a:extLst>
              </p:cNvPr>
              <p:cNvSpPr txBox="1"/>
              <p:nvPr/>
            </p:nvSpPr>
            <p:spPr>
              <a:xfrm>
                <a:off x="1170151" y="4288409"/>
                <a:ext cx="11560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0642E-9A5C-21A5-7574-51EE649B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4288409"/>
                <a:ext cx="1156022" cy="400110"/>
              </a:xfrm>
              <a:prstGeom prst="rect">
                <a:avLst/>
              </a:prstGeom>
              <a:blipFill>
                <a:blip r:embed="rId12"/>
                <a:stretch>
                  <a:fillRect l="-6522" t="-6061" r="-4348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9FCBE-3609-F8D5-4F1E-EEC4FE0778EB}"/>
                  </a:ext>
                </a:extLst>
              </p:cNvPr>
              <p:cNvSpPr txBox="1"/>
              <p:nvPr/>
            </p:nvSpPr>
            <p:spPr>
              <a:xfrm>
                <a:off x="1170151" y="5128003"/>
                <a:ext cx="11528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9FCBE-3609-F8D5-4F1E-EEC4FE077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5128003"/>
                <a:ext cx="1152816" cy="400110"/>
              </a:xfrm>
              <a:prstGeom prst="rect">
                <a:avLst/>
              </a:prstGeom>
              <a:blipFill>
                <a:blip r:embed="rId13"/>
                <a:stretch>
                  <a:fillRect l="-6593" t="-6061" r="-549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8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ZCBFs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/>
              <p:nvPr/>
            </p:nvSpPr>
            <p:spPr>
              <a:xfrm>
                <a:off x="1170151" y="1846160"/>
                <a:ext cx="10807403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AU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1846160"/>
                <a:ext cx="10807403" cy="2246769"/>
              </a:xfrm>
              <a:prstGeom prst="rect">
                <a:avLst/>
              </a:prstGeom>
              <a:blipFill>
                <a:blip r:embed="rId2"/>
                <a:stretch>
                  <a:fillRect l="-469"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/>
              <p:nvPr/>
            </p:nvSpPr>
            <p:spPr>
              <a:xfrm>
                <a:off x="1170151" y="2217031"/>
                <a:ext cx="10887214" cy="1956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Modified ZCBF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}⊃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restriction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class-K,</a:t>
                </a:r>
              </a:p>
              <a:p>
                <a:pPr lvl="3"/>
                <a:r>
                  <a:rPr lang="en-US" sz="2000" dirty="0">
                    <a:solidFill>
                      <a:schemeClr val="accent2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731520" lvl="1"/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2217031"/>
                <a:ext cx="10887214" cy="1956882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5664415-6EF4-BE45-919F-CB08B2731D21}"/>
              </a:ext>
            </a:extLst>
          </p:cNvPr>
          <p:cNvGrpSpPr/>
          <p:nvPr/>
        </p:nvGrpSpPr>
        <p:grpSpPr>
          <a:xfrm>
            <a:off x="10172433" y="3461950"/>
            <a:ext cx="3902953" cy="4961905"/>
            <a:chOff x="5738040" y="1448966"/>
            <a:chExt cx="3208753" cy="38047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199D2E-9F9B-404B-A3CB-7A6F9D57F433}"/>
                </a:ext>
              </a:extLst>
            </p:cNvPr>
            <p:cNvSpPr/>
            <p:nvPr/>
          </p:nvSpPr>
          <p:spPr>
            <a:xfrm rot="2275162">
              <a:off x="6488789" y="1549862"/>
              <a:ext cx="2350349" cy="370384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63059F-8A44-E44F-BAA4-E038938DC1A3}"/>
                </a:ext>
              </a:extLst>
            </p:cNvPr>
            <p:cNvSpPr/>
            <p:nvPr/>
          </p:nvSpPr>
          <p:spPr>
            <a:xfrm rot="2275162">
              <a:off x="6744920" y="1704143"/>
              <a:ext cx="1959207" cy="3324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8FF833-CA61-1840-9E65-720B224EC419}"/>
                </a:ext>
              </a:extLst>
            </p:cNvPr>
            <p:cNvGrpSpPr/>
            <p:nvPr/>
          </p:nvGrpSpPr>
          <p:grpSpPr>
            <a:xfrm>
              <a:off x="7008860" y="3455113"/>
              <a:ext cx="470854" cy="490354"/>
              <a:chOff x="856639" y="3111500"/>
              <a:chExt cx="600951" cy="638006"/>
            </a:xfrm>
            <a:solidFill>
              <a:schemeClr val="bg1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/>
                  <p:nvPr/>
                </p:nvSpPr>
                <p:spPr>
                  <a:xfrm>
                    <a:off x="856639" y="3288912"/>
                    <a:ext cx="600951" cy="460594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639" y="3288912"/>
                    <a:ext cx="600951" cy="4605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1F8C9F6-3DE0-6A4D-B387-546BDA9300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2350" y="3111500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4E6267C-AFC6-4F43-8A08-66F2FDDB71D3}"/>
                </a:ext>
              </a:extLst>
            </p:cNvPr>
            <p:cNvSpPr/>
            <p:nvPr/>
          </p:nvSpPr>
          <p:spPr bwMode="auto">
            <a:xfrm rot="20790900" flipV="1">
              <a:off x="7326800" y="3085058"/>
              <a:ext cx="1488964" cy="479731"/>
            </a:xfrm>
            <a:custGeom>
              <a:avLst/>
              <a:gdLst>
                <a:gd name="connsiteX0" fmla="*/ 0 w 1900362"/>
                <a:gd name="connsiteY0" fmla="*/ 294199 h 624183"/>
                <a:gd name="connsiteX1" fmla="*/ 318052 w 1900362"/>
                <a:gd name="connsiteY1" fmla="*/ 349858 h 624183"/>
                <a:gd name="connsiteX2" fmla="*/ 866692 w 1900362"/>
                <a:gd name="connsiteY2" fmla="*/ 572494 h 624183"/>
                <a:gd name="connsiteX3" fmla="*/ 1399429 w 1900362"/>
                <a:gd name="connsiteY3" fmla="*/ 620202 h 624183"/>
                <a:gd name="connsiteX4" fmla="*/ 1717482 w 1900362"/>
                <a:gd name="connsiteY4" fmla="*/ 500932 h 624183"/>
                <a:gd name="connsiteX5" fmla="*/ 1900362 w 1900362"/>
                <a:gd name="connsiteY5" fmla="*/ 0 h 62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362" h="624183">
                  <a:moveTo>
                    <a:pt x="0" y="294199"/>
                  </a:moveTo>
                  <a:cubicBezTo>
                    <a:pt x="86801" y="298837"/>
                    <a:pt x="173603" y="303475"/>
                    <a:pt x="318052" y="349858"/>
                  </a:cubicBezTo>
                  <a:cubicBezTo>
                    <a:pt x="462501" y="396241"/>
                    <a:pt x="686463" y="527437"/>
                    <a:pt x="866692" y="572494"/>
                  </a:cubicBezTo>
                  <a:cubicBezTo>
                    <a:pt x="1046921" y="617551"/>
                    <a:pt x="1257631" y="632129"/>
                    <a:pt x="1399429" y="620202"/>
                  </a:cubicBezTo>
                  <a:cubicBezTo>
                    <a:pt x="1541227" y="608275"/>
                    <a:pt x="1633993" y="604299"/>
                    <a:pt x="1717482" y="500932"/>
                  </a:cubicBezTo>
                  <a:cubicBezTo>
                    <a:pt x="1800971" y="397565"/>
                    <a:pt x="1850666" y="198782"/>
                    <a:pt x="1900362" y="0"/>
                  </a:cubicBezTo>
                </a:path>
              </a:pathLst>
            </a:custGeom>
            <a:solidFill>
              <a:schemeClr val="bg1"/>
            </a:solidFill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3456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DEC1328-2D23-CE46-9D56-9224732D90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57731" y="3260786"/>
              <a:ext cx="189062" cy="185457"/>
            </a:xfrm>
            <a:prstGeom prst="ellipse">
              <a:avLst/>
            </a:prstGeom>
            <a:solidFill>
              <a:schemeClr val="tx1"/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4630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ea typeface="ＭＳ Ｐゴシック" pitchFamily="-96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A08770-E6C2-FD48-BDBC-CB2BED56AF68}"/>
                </a:ext>
              </a:extLst>
            </p:cNvPr>
            <p:cNvSpPr/>
            <p:nvPr/>
          </p:nvSpPr>
          <p:spPr>
            <a:xfrm rot="2275162">
              <a:off x="6870514" y="1932002"/>
              <a:ext cx="1736905" cy="290809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7411A5-8082-5E48-8DAB-9D393F00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970207" y="173147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B3CAC5-2314-A644-B1C6-40A813FC4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0213" y="244963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/>
                <p:nvPr/>
              </p:nvSpPr>
              <p:spPr>
                <a:xfrm>
                  <a:off x="6601894" y="1448966"/>
                  <a:ext cx="774125" cy="3540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894" y="1448966"/>
                  <a:ext cx="774125" cy="354000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/>
                <p:nvPr/>
              </p:nvSpPr>
              <p:spPr>
                <a:xfrm>
                  <a:off x="5738040" y="4387117"/>
                  <a:ext cx="551245" cy="3540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a14:m>
                  <a:r>
                    <a:rPr lang="en-US" sz="2400" i="1" dirty="0"/>
                    <a:t>(t)</a:t>
                  </a: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040" y="4387117"/>
                  <a:ext cx="551245" cy="354000"/>
                </a:xfrm>
                <a:prstGeom prst="rect">
                  <a:avLst/>
                </a:prstGeom>
                <a:blipFill>
                  <a:blip r:embed="rId6"/>
                  <a:stretch>
                    <a:fillRect l="-1887" t="-10811" r="-132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7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7F87135-A4A1-A475-D583-15D710D0ACB3}"/>
              </a:ext>
            </a:extLst>
          </p:cNvPr>
          <p:cNvGrpSpPr/>
          <p:nvPr/>
        </p:nvGrpSpPr>
        <p:grpSpPr>
          <a:xfrm>
            <a:off x="1752769" y="5446794"/>
            <a:ext cx="7349635" cy="2173075"/>
            <a:chOff x="2419370" y="3379707"/>
            <a:chExt cx="4593521" cy="1358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89BC34-18FE-345C-E728-17F93822FAD4}"/>
                    </a:ext>
                  </a:extLst>
                </p:cNvPr>
                <p:cNvSpPr txBox="1"/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89BC34-18FE-345C-E728-17F93822FA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BD92EA2-E8B9-D2D2-1251-F6E33FEB030A}"/>
                    </a:ext>
                  </a:extLst>
                </p:cNvPr>
                <p:cNvSpPr txBox="1"/>
                <p:nvPr/>
              </p:nvSpPr>
              <p:spPr>
                <a:xfrm>
                  <a:off x="2419370" y="3379707"/>
                  <a:ext cx="2306360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BD92EA2-E8B9-D2D2-1251-F6E33FEB0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370" y="3379707"/>
                  <a:ext cx="2306360" cy="250069"/>
                </a:xfrm>
                <a:prstGeom prst="rect">
                  <a:avLst/>
                </a:prstGeom>
                <a:blipFill>
                  <a:blip r:embed="rId9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EE26F1-3DA6-70C9-75BC-45E93FB2B87A}"/>
                </a:ext>
              </a:extLst>
            </p:cNvPr>
            <p:cNvSpPr txBox="1"/>
            <p:nvPr/>
          </p:nvSpPr>
          <p:spPr>
            <a:xfrm>
              <a:off x="3309037" y="3858554"/>
              <a:ext cx="822340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B076DB-4829-7311-E470-A99ECF28C8AA}"/>
                    </a:ext>
                  </a:extLst>
                </p:cNvPr>
                <p:cNvSpPr txBox="1"/>
                <p:nvPr/>
              </p:nvSpPr>
              <p:spPr>
                <a:xfrm>
                  <a:off x="3001978" y="4122045"/>
                  <a:ext cx="4010913" cy="615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B076DB-4829-7311-E470-A99ECF28C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978" y="4122045"/>
                  <a:ext cx="4010913" cy="6158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ADC3D-9A9A-5A7A-A1ED-EA915D6A4CA0}"/>
                  </a:ext>
                </a:extLst>
              </p:cNvPr>
              <p:cNvSpPr txBox="1"/>
              <p:nvPr/>
            </p:nvSpPr>
            <p:spPr>
              <a:xfrm>
                <a:off x="1821286" y="4641341"/>
                <a:ext cx="1741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ADC3D-9A9A-5A7A-A1ED-EA915D6A4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86" y="4641341"/>
                <a:ext cx="1741502" cy="400110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0642E-9A5C-21A5-7574-51EE649BB65A}"/>
                  </a:ext>
                </a:extLst>
              </p:cNvPr>
              <p:cNvSpPr txBox="1"/>
              <p:nvPr/>
            </p:nvSpPr>
            <p:spPr>
              <a:xfrm>
                <a:off x="1170151" y="4288409"/>
                <a:ext cx="14748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0642E-9A5C-21A5-7574-51EE649B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4288409"/>
                <a:ext cx="1474891" cy="400110"/>
              </a:xfrm>
              <a:prstGeom prst="rect">
                <a:avLst/>
              </a:prstGeom>
              <a:blipFill>
                <a:blip r:embed="rId12"/>
                <a:stretch>
                  <a:fillRect l="-5128" t="-6061" r="-341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9FCBE-3609-F8D5-4F1E-EEC4FE0778EB}"/>
                  </a:ext>
                </a:extLst>
              </p:cNvPr>
              <p:cNvSpPr txBox="1"/>
              <p:nvPr/>
            </p:nvSpPr>
            <p:spPr>
              <a:xfrm>
                <a:off x="1170151" y="5128003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9FCBE-3609-F8D5-4F1E-EEC4FE077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5128003"/>
                <a:ext cx="1471685" cy="400110"/>
              </a:xfrm>
              <a:prstGeom prst="rect">
                <a:avLst/>
              </a:prstGeom>
              <a:blipFill>
                <a:blip r:embed="rId13"/>
                <a:stretch>
                  <a:fillRect l="-5172" t="-6061" r="-431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0F62C181-DB53-A494-2F59-776C019F97B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50"/>
          <a:stretch/>
        </p:blipFill>
        <p:spPr>
          <a:xfrm>
            <a:off x="9102404" y="-9728"/>
            <a:ext cx="5578670" cy="3068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017D8F-C866-7C5E-DD16-41D2B4FCE146}"/>
              </a:ext>
            </a:extLst>
          </p:cNvPr>
          <p:cNvCxnSpPr>
            <a:cxnSpLocks/>
          </p:cNvCxnSpPr>
          <p:nvPr/>
        </p:nvCxnSpPr>
        <p:spPr>
          <a:xfrm>
            <a:off x="12654397" y="270934"/>
            <a:ext cx="0" cy="3514651"/>
          </a:xfrm>
          <a:prstGeom prst="line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14BC91-4D0F-315E-5181-F1FAC21464FF}"/>
              </a:ext>
            </a:extLst>
          </p:cNvPr>
          <p:cNvSpPr txBox="1"/>
          <p:nvPr/>
        </p:nvSpPr>
        <p:spPr>
          <a:xfrm>
            <a:off x="12696858" y="3202884"/>
            <a:ext cx="1330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Time slice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CDBE9-E237-BC3C-0CA2-535FD4414578}"/>
              </a:ext>
            </a:extLst>
          </p:cNvPr>
          <p:cNvSpPr txBox="1"/>
          <p:nvPr/>
        </p:nvSpPr>
        <p:spPr>
          <a:xfrm>
            <a:off x="918360" y="7797020"/>
            <a:ext cx="1598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US" sz="1000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</a:rPr>
              <a:t>P. Roque, W. S. Cortez, L. Lindemann, and D. V. </a:t>
            </a:r>
            <a:r>
              <a:rPr lang="en-US" sz="1000" dirty="0" err="1">
                <a:effectLst/>
              </a:rPr>
              <a:t>Dimarogonas</a:t>
            </a:r>
            <a:r>
              <a:rPr lang="en-US" sz="1000" dirty="0">
                <a:effectLst/>
              </a:rPr>
              <a:t>, “Corridor MPC: Towards Optimal and Safe Trajectory Tracking,” in </a:t>
            </a:r>
            <a:r>
              <a:rPr lang="en-US" sz="1000" i="1" dirty="0">
                <a:effectLst/>
              </a:rPr>
              <a:t>2022 American Control Conference (ACC)</a:t>
            </a:r>
            <a:r>
              <a:rPr lang="en-US" sz="1000" dirty="0">
                <a:effectLst/>
              </a:rPr>
              <a:t>. 2022, pp. 2025–2032. </a:t>
            </a:r>
          </a:p>
        </p:txBody>
      </p:sp>
    </p:spTree>
    <p:extLst>
      <p:ext uri="{BB962C8B-B14F-4D97-AF65-F5344CB8AC3E}">
        <p14:creationId xmlns:p14="http://schemas.microsoft.com/office/powerpoint/2010/main" val="18374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ZCBFs: Sampled-Data System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E1F4DF-13E0-E741-BEEC-EFD0BA5F1E63}"/>
              </a:ext>
            </a:extLst>
          </p:cNvPr>
          <p:cNvSpPr/>
          <p:nvPr/>
        </p:nvSpPr>
        <p:spPr>
          <a:xfrm>
            <a:off x="1170151" y="1846160"/>
            <a:ext cx="108074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/>
              <p:nvPr/>
            </p:nvSpPr>
            <p:spPr>
              <a:xfrm>
                <a:off x="1170151" y="1846160"/>
                <a:ext cx="1391745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000" dirty="0"/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Sampled-data control</a:t>
                </a:r>
              </a:p>
              <a:p>
                <a:pPr marL="89154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Zero-order hold between sampling times,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89154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Need to account for inter-sampling effects</a:t>
                </a:r>
              </a:p>
              <a:p>
                <a:pPr marL="89154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Consider worst case:</a:t>
                </a:r>
              </a:p>
              <a:p>
                <a:pPr marL="144018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Control action at actuation limits,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44018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Dynamics are at most extreme (reach Lipschitz constants)</a:t>
                </a:r>
              </a:p>
              <a:p>
                <a:pPr marL="891540" lvl="1" indent="-342900" algn="thaiDist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731520" lvl="1" algn="thaiDist"/>
                <a:endParaRPr lang="en-US" sz="2000" i="1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1846160"/>
                <a:ext cx="13917450" cy="2862322"/>
              </a:xfrm>
              <a:prstGeom prst="rect">
                <a:avLst/>
              </a:prstGeom>
              <a:blipFill>
                <a:blip r:embed="rId2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3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CC912F-DA98-BE3B-4D25-5A9C06D71E45}"/>
                  </a:ext>
                </a:extLst>
              </p:cNvPr>
              <p:cNvSpPr/>
              <p:nvPr/>
            </p:nvSpPr>
            <p:spPr>
              <a:xfrm>
                <a:off x="1108642" y="4529906"/>
                <a:ext cx="15156315" cy="636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|≤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CC912F-DA98-BE3B-4D25-5A9C06D71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42" y="4529906"/>
                <a:ext cx="15156315" cy="636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8BF0F-995A-2080-E750-ED5EAB79C41A}"/>
                  </a:ext>
                </a:extLst>
              </p:cNvPr>
              <p:cNvSpPr txBox="1"/>
              <p:nvPr/>
            </p:nvSpPr>
            <p:spPr>
              <a:xfrm>
                <a:off x="4141393" y="5370416"/>
                <a:ext cx="235577" cy="351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8BF0F-995A-2080-E750-ED5EAB79C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393" y="5370416"/>
                <a:ext cx="235577" cy="351635"/>
              </a:xfrm>
              <a:prstGeom prst="rect">
                <a:avLst/>
              </a:prstGeom>
              <a:blipFill>
                <a:blip r:embed="rId5"/>
                <a:stretch>
                  <a:fillRect l="-20000" t="-10345" r="-2000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F09A9B-7EA6-4B2E-F56C-72C15AA39E13}"/>
                  </a:ext>
                </a:extLst>
              </p:cNvPr>
              <p:cNvSpPr txBox="1"/>
              <p:nvPr/>
            </p:nvSpPr>
            <p:spPr>
              <a:xfrm>
                <a:off x="10442287" y="5395166"/>
                <a:ext cx="921021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F09A9B-7EA6-4B2E-F56C-72C15AA39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287" y="5395166"/>
                <a:ext cx="921021" cy="540148"/>
              </a:xfrm>
              <a:prstGeom prst="rect">
                <a:avLst/>
              </a:prstGeom>
              <a:blipFill>
                <a:blip r:embed="rId6"/>
                <a:stretch>
                  <a:fillRect l="-72603" t="-197727" r="-26027" b="-2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C98DF52-1412-2637-7B85-CC0AF826CF1F}"/>
              </a:ext>
            </a:extLst>
          </p:cNvPr>
          <p:cNvGrpSpPr/>
          <p:nvPr/>
        </p:nvGrpSpPr>
        <p:grpSpPr>
          <a:xfrm>
            <a:off x="2688891" y="5979550"/>
            <a:ext cx="9923623" cy="2276088"/>
            <a:chOff x="2339335" y="3324474"/>
            <a:chExt cx="6202264" cy="1422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39B0B3A-885D-5C95-EC86-4AA0EEAA5717}"/>
                    </a:ext>
                  </a:extLst>
                </p:cNvPr>
                <p:cNvSpPr txBox="1"/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39B0B3A-885D-5C95-EC86-4AA0EEAA5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82884B4-AAE2-230B-C4FE-DE786B0110DA}"/>
                    </a:ext>
                  </a:extLst>
                </p:cNvPr>
                <p:cNvSpPr txBox="1"/>
                <p:nvPr/>
              </p:nvSpPr>
              <p:spPr>
                <a:xfrm>
                  <a:off x="2339335" y="3324474"/>
                  <a:ext cx="2406989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82884B4-AAE2-230B-C4FE-DE786B011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335" y="3324474"/>
                  <a:ext cx="2406989" cy="250069"/>
                </a:xfrm>
                <a:prstGeom prst="rect">
                  <a:avLst/>
                </a:prstGeom>
                <a:blipFill>
                  <a:blip r:embed="rId8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D20FE5-3BC9-EE1B-C2BB-46E99B09F2E2}"/>
                </a:ext>
              </a:extLst>
            </p:cNvPr>
            <p:cNvSpPr txBox="1"/>
            <p:nvPr/>
          </p:nvSpPr>
          <p:spPr>
            <a:xfrm>
              <a:off x="3309037" y="3858554"/>
              <a:ext cx="82234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415A36B-5B83-05DF-F2AD-B8FF8C8C082F}"/>
                    </a:ext>
                  </a:extLst>
                </p:cNvPr>
                <p:cNvSpPr txBox="1"/>
                <p:nvPr/>
              </p:nvSpPr>
              <p:spPr>
                <a:xfrm>
                  <a:off x="3309037" y="4131195"/>
                  <a:ext cx="5232562" cy="615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𝑘𝑇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𝑘𝑇</m:t>
                                </m:r>
                              </m:e>
                            </m:d>
                          </m:e>
                        </m:d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415A36B-5B83-05DF-F2AD-B8FF8C8C0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037" y="4131195"/>
                  <a:ext cx="5232562" cy="6158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ight Brace 4">
            <a:extLst>
              <a:ext uri="{FF2B5EF4-FFF2-40B4-BE49-F238E27FC236}">
                <a16:creationId xmlns:a16="http://schemas.microsoft.com/office/drawing/2014/main" id="{E02B6573-743A-C3AF-657F-40013ACA4D55}"/>
              </a:ext>
            </a:extLst>
          </p:cNvPr>
          <p:cNvSpPr/>
          <p:nvPr/>
        </p:nvSpPr>
        <p:spPr>
          <a:xfrm rot="5400000">
            <a:off x="3976933" y="2535972"/>
            <a:ext cx="245441" cy="5353905"/>
          </a:xfrm>
          <a:prstGeom prst="rightBrace">
            <a:avLst>
              <a:gd name="adj1" fmla="val 8333"/>
              <a:gd name="adj2" fmla="val 47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B3EAD21-F33B-B4CE-0CF1-5ABEEC7E1ECA}"/>
              </a:ext>
            </a:extLst>
          </p:cNvPr>
          <p:cNvSpPr/>
          <p:nvPr/>
        </p:nvSpPr>
        <p:spPr>
          <a:xfrm rot="5400000">
            <a:off x="10264424" y="2097465"/>
            <a:ext cx="264593" cy="6250072"/>
          </a:xfrm>
          <a:prstGeom prst="rightBrace">
            <a:avLst>
              <a:gd name="adj1" fmla="val 8333"/>
              <a:gd name="adj2" fmla="val 471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ZCBF and DPC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/>
              <p:nvPr/>
            </p:nvSpPr>
            <p:spPr>
              <a:xfrm>
                <a:off x="1314973" y="5551944"/>
                <a:ext cx="103741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must be large enough to sample before reaching set boundary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If DPC is ‘trained properly’, the QP is never solved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Ensures robustness and continuous-time safety for discrete-time implementation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Conservatism of ZCBF offset by empirical performance of DPC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973" y="5551944"/>
                <a:ext cx="10374100" cy="1938992"/>
              </a:xfrm>
              <a:prstGeom prst="rect">
                <a:avLst/>
              </a:prstGeom>
              <a:blipFill>
                <a:blip r:embed="rId2"/>
                <a:stretch>
                  <a:fillRect l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3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5498355-33CD-B8E6-FDDB-D6103A856298}"/>
              </a:ext>
            </a:extLst>
          </p:cNvPr>
          <p:cNvGrpSpPr/>
          <p:nvPr/>
        </p:nvGrpSpPr>
        <p:grpSpPr>
          <a:xfrm>
            <a:off x="4853256" y="2099394"/>
            <a:ext cx="10008720" cy="3405153"/>
            <a:chOff x="1170151" y="4288409"/>
            <a:chExt cx="10008720" cy="34051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98DF52-1412-2637-7B85-CC0AF826CF1F}"/>
                </a:ext>
              </a:extLst>
            </p:cNvPr>
            <p:cNvGrpSpPr/>
            <p:nvPr/>
          </p:nvGrpSpPr>
          <p:grpSpPr>
            <a:xfrm>
              <a:off x="1821286" y="5614664"/>
              <a:ext cx="9357585" cy="2078898"/>
              <a:chOff x="2514821" y="3349430"/>
              <a:chExt cx="5848490" cy="12993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39B0B3A-885D-5C95-EC86-4AA0EEAA5717}"/>
                      </a:ext>
                    </a:extLst>
                  </p:cNvPr>
                  <p:cNvSpPr txBox="1"/>
                  <p:nvPr/>
                </p:nvSpPr>
                <p:spPr>
                  <a:xfrm>
                    <a:off x="3320767" y="3567154"/>
                    <a:ext cx="571671" cy="2500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39B0B3A-885D-5C95-EC86-4AA0EEAA5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0767" y="3567154"/>
                    <a:ext cx="571671" cy="2500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82884B4-AAE2-230B-C4FE-DE786B0110DA}"/>
                      </a:ext>
                    </a:extLst>
                  </p:cNvPr>
                  <p:cNvSpPr txBox="1"/>
                  <p:nvPr/>
                </p:nvSpPr>
                <p:spPr>
                  <a:xfrm>
                    <a:off x="2514821" y="3349430"/>
                    <a:ext cx="2856711" cy="2500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AU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AU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en-AU" sz="20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argmin</m:t>
                          </m:r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AU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AU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𝐷𝑃𝐶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AU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82884B4-AAE2-230B-C4FE-DE786B0110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821" y="3349430"/>
                    <a:ext cx="2856711" cy="2500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D20FE5-3BC9-EE1B-C2BB-46E99B09F2E2}"/>
                  </a:ext>
                </a:extLst>
              </p:cNvPr>
              <p:cNvSpPr txBox="1"/>
              <p:nvPr/>
            </p:nvSpPr>
            <p:spPr>
              <a:xfrm>
                <a:off x="3363823" y="3858798"/>
                <a:ext cx="822341" cy="250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subject to: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415A36B-5B83-05DF-F2AD-B8FF8C8C082F}"/>
                      </a:ext>
                    </a:extLst>
                  </p:cNvPr>
                  <p:cNvSpPr txBox="1"/>
                  <p:nvPr/>
                </p:nvSpPr>
                <p:spPr>
                  <a:xfrm>
                    <a:off x="3130749" y="4032908"/>
                    <a:ext cx="5232562" cy="6158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)≥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AU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𝑘𝑇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000" i="1" dirty="0">
                      <a:solidFill>
                        <a:schemeClr val="accent2"/>
                      </a:solidFill>
                      <a:latin typeface="Cambria Math" panose="02040503050406030204" pitchFamily="18" charset="0"/>
                    </a:endParaRPr>
                  </a:p>
                  <a:p>
                    <a:endParaRPr lang="en-US" sz="20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415A36B-5B83-05DF-F2AD-B8FF8C8C08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0749" y="4032908"/>
                    <a:ext cx="5232562" cy="61583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FCE9C8-B0FF-E36E-644C-DFDA7EFA24EE}"/>
                    </a:ext>
                  </a:extLst>
                </p:cNvPr>
                <p:cNvSpPr txBox="1"/>
                <p:nvPr/>
              </p:nvSpPr>
              <p:spPr>
                <a:xfrm>
                  <a:off x="1821286" y="4641341"/>
                  <a:ext cx="2825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𝐷𝑃𝐶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FCE9C8-B0FF-E36E-644C-DFDA7EFA2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286" y="4641341"/>
                  <a:ext cx="2825004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24E266-86ED-77FC-AF4B-E94CCBBCC8F9}"/>
                    </a:ext>
                  </a:extLst>
                </p:cNvPr>
                <p:cNvSpPr txBox="1"/>
                <p:nvPr/>
              </p:nvSpPr>
              <p:spPr>
                <a:xfrm>
                  <a:off x="1170151" y="4288409"/>
                  <a:ext cx="17863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2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𝑘𝑇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accent2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924E266-86ED-77FC-AF4B-E94CCBBCC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51" y="4288409"/>
                  <a:ext cx="1786323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3546" t="-9375" r="-283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38413E-05AA-AC84-67AC-C01E2852F613}"/>
                    </a:ext>
                  </a:extLst>
                </p:cNvPr>
                <p:cNvSpPr txBox="1"/>
                <p:nvPr/>
              </p:nvSpPr>
              <p:spPr>
                <a:xfrm>
                  <a:off x="1170151" y="5128003"/>
                  <a:ext cx="17831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2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𝑘𝑇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accent2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738413E-05AA-AC84-67AC-C01E2852F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51" y="5128003"/>
                  <a:ext cx="1783117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3546" t="-9091" r="-2837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36D57E-0BD7-EFEC-A2A1-F6982B559AB0}"/>
              </a:ext>
            </a:extLst>
          </p:cNvPr>
          <p:cNvGrpSpPr/>
          <p:nvPr/>
        </p:nvGrpSpPr>
        <p:grpSpPr>
          <a:xfrm>
            <a:off x="10675926" y="71019"/>
            <a:ext cx="3318371" cy="4456859"/>
            <a:chOff x="5738722" y="1549862"/>
            <a:chExt cx="3208071" cy="370384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ACE1181-E420-F46F-6582-E8CF7B691AFD}"/>
                </a:ext>
              </a:extLst>
            </p:cNvPr>
            <p:cNvSpPr/>
            <p:nvPr/>
          </p:nvSpPr>
          <p:spPr>
            <a:xfrm rot="2275162">
              <a:off x="6488789" y="1549862"/>
              <a:ext cx="2350349" cy="370384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53078FF-F6D2-CD9A-FB4D-14AC8A54BC21}"/>
                </a:ext>
              </a:extLst>
            </p:cNvPr>
            <p:cNvSpPr/>
            <p:nvPr/>
          </p:nvSpPr>
          <p:spPr>
            <a:xfrm rot="2275162">
              <a:off x="6744920" y="1704143"/>
              <a:ext cx="1959207" cy="3324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52466A-519B-7B54-3D2F-5C3EC481B4FA}"/>
                </a:ext>
              </a:extLst>
            </p:cNvPr>
            <p:cNvGrpSpPr/>
            <p:nvPr/>
          </p:nvGrpSpPr>
          <p:grpSpPr>
            <a:xfrm>
              <a:off x="7008860" y="3455113"/>
              <a:ext cx="470854" cy="490354"/>
              <a:chOff x="856639" y="3111500"/>
              <a:chExt cx="600951" cy="638006"/>
            </a:xfrm>
            <a:solidFill>
              <a:schemeClr val="bg1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E2EA8E1-9545-A08D-B7B8-687E5ABA1147}"/>
                      </a:ext>
                    </a:extLst>
                  </p:cNvPr>
                  <p:cNvSpPr txBox="1"/>
                  <p:nvPr/>
                </p:nvSpPr>
                <p:spPr>
                  <a:xfrm>
                    <a:off x="856639" y="3288912"/>
                    <a:ext cx="600951" cy="460594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E2EA8E1-9545-A08D-B7B8-687E5ABA11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639" y="3288912"/>
                    <a:ext cx="600951" cy="46059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E33EFD8-F1E6-287D-03A3-EECE01575B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2350" y="3111500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9D54D25-56D3-04E8-C60A-973FC07BBE7C}"/>
                </a:ext>
              </a:extLst>
            </p:cNvPr>
            <p:cNvSpPr/>
            <p:nvPr/>
          </p:nvSpPr>
          <p:spPr bwMode="auto">
            <a:xfrm rot="20790900" flipV="1">
              <a:off x="7326800" y="3085058"/>
              <a:ext cx="1488964" cy="479731"/>
            </a:xfrm>
            <a:custGeom>
              <a:avLst/>
              <a:gdLst>
                <a:gd name="connsiteX0" fmla="*/ 0 w 1900362"/>
                <a:gd name="connsiteY0" fmla="*/ 294199 h 624183"/>
                <a:gd name="connsiteX1" fmla="*/ 318052 w 1900362"/>
                <a:gd name="connsiteY1" fmla="*/ 349858 h 624183"/>
                <a:gd name="connsiteX2" fmla="*/ 866692 w 1900362"/>
                <a:gd name="connsiteY2" fmla="*/ 572494 h 624183"/>
                <a:gd name="connsiteX3" fmla="*/ 1399429 w 1900362"/>
                <a:gd name="connsiteY3" fmla="*/ 620202 h 624183"/>
                <a:gd name="connsiteX4" fmla="*/ 1717482 w 1900362"/>
                <a:gd name="connsiteY4" fmla="*/ 500932 h 624183"/>
                <a:gd name="connsiteX5" fmla="*/ 1900362 w 1900362"/>
                <a:gd name="connsiteY5" fmla="*/ 0 h 62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362" h="624183">
                  <a:moveTo>
                    <a:pt x="0" y="294199"/>
                  </a:moveTo>
                  <a:cubicBezTo>
                    <a:pt x="86801" y="298837"/>
                    <a:pt x="173603" y="303475"/>
                    <a:pt x="318052" y="349858"/>
                  </a:cubicBezTo>
                  <a:cubicBezTo>
                    <a:pt x="462501" y="396241"/>
                    <a:pt x="686463" y="527437"/>
                    <a:pt x="866692" y="572494"/>
                  </a:cubicBezTo>
                  <a:cubicBezTo>
                    <a:pt x="1046921" y="617551"/>
                    <a:pt x="1257631" y="632129"/>
                    <a:pt x="1399429" y="620202"/>
                  </a:cubicBezTo>
                  <a:cubicBezTo>
                    <a:pt x="1541227" y="608275"/>
                    <a:pt x="1633993" y="604299"/>
                    <a:pt x="1717482" y="500932"/>
                  </a:cubicBezTo>
                  <a:cubicBezTo>
                    <a:pt x="1800971" y="397565"/>
                    <a:pt x="1850666" y="198782"/>
                    <a:pt x="1900362" y="0"/>
                  </a:cubicBezTo>
                </a:path>
              </a:pathLst>
            </a:custGeom>
            <a:solidFill>
              <a:schemeClr val="bg1"/>
            </a:solidFill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3456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951AAD-372E-A636-11AD-CCC29FBC2C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57731" y="3260786"/>
              <a:ext cx="189062" cy="185457"/>
            </a:xfrm>
            <a:prstGeom prst="ellipse">
              <a:avLst/>
            </a:prstGeom>
            <a:solidFill>
              <a:schemeClr val="tx1"/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4630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ea typeface="ＭＳ Ｐゴシック" pitchFamily="-96" charset="-128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46A5DE-EB1E-644F-0F0A-1FFAF3AE53F9}"/>
                </a:ext>
              </a:extLst>
            </p:cNvPr>
            <p:cNvSpPr/>
            <p:nvPr/>
          </p:nvSpPr>
          <p:spPr>
            <a:xfrm rot="2275162">
              <a:off x="6870514" y="1932002"/>
              <a:ext cx="1736905" cy="290809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4053EE-0692-4201-AF69-BD8A1550760C}"/>
                </a:ext>
              </a:extLst>
            </p:cNvPr>
            <p:cNvCxnSpPr>
              <a:cxnSpLocks/>
            </p:cNvCxnSpPr>
            <p:nvPr/>
          </p:nvCxnSpPr>
          <p:spPr>
            <a:xfrm>
              <a:off x="7012980" y="176824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12E538-EF3E-CCE5-EF7A-3A33977C4F9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00020" y="2535427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DB240E6-2BA3-DCAF-2B03-ECE4B91A8395}"/>
                    </a:ext>
                  </a:extLst>
                </p:cNvPr>
                <p:cNvSpPr/>
                <p:nvPr/>
              </p:nvSpPr>
              <p:spPr>
                <a:xfrm>
                  <a:off x="6251281" y="1898215"/>
                  <a:ext cx="774125" cy="3540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i="1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DB240E6-2BA3-DCAF-2B03-ECE4B91A83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1281" y="1898215"/>
                  <a:ext cx="774125" cy="354000"/>
                </a:xfrm>
                <a:prstGeom prst="rect">
                  <a:avLst/>
                </a:prstGeom>
                <a:blipFill>
                  <a:blip r:embed="rId12"/>
                  <a:stretch>
                    <a:fillRect l="-1563" r="-10938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22E9BF-CEDF-2559-A18E-FED2DBDF19BE}"/>
                    </a:ext>
                  </a:extLst>
                </p:cNvPr>
                <p:cNvSpPr/>
                <p:nvPr/>
              </p:nvSpPr>
              <p:spPr>
                <a:xfrm>
                  <a:off x="5738722" y="4235039"/>
                  <a:ext cx="551245" cy="3540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a14:m>
                  <a:r>
                    <a:rPr lang="en-US" sz="2400" i="1" dirty="0"/>
                    <a:t>(t)</a:t>
                  </a: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22E9BF-CEDF-2559-A18E-FED2DBDF1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8722" y="4235039"/>
                  <a:ext cx="551245" cy="354000"/>
                </a:xfrm>
                <a:prstGeom prst="rect">
                  <a:avLst/>
                </a:prstGeom>
                <a:blipFill>
                  <a:blip r:embed="rId13"/>
                  <a:stretch>
                    <a:fillRect l="-2174" t="-11765" r="-32609" b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1AD32A-F690-E486-AB9E-107D36120236}"/>
              </a:ext>
            </a:extLst>
          </p:cNvPr>
          <p:cNvSpPr txBox="1"/>
          <p:nvPr/>
        </p:nvSpPr>
        <p:spPr>
          <a:xfrm>
            <a:off x="1120288" y="5400747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Observations</a:t>
            </a:r>
            <a:r>
              <a:rPr lang="en-US" sz="2400" u="sng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89B24-0C9C-73F0-2E8F-3DCFA0A503CE}"/>
                  </a:ext>
                </a:extLst>
              </p:cNvPr>
              <p:cNvSpPr txBox="1"/>
              <p:nvPr/>
            </p:nvSpPr>
            <p:spPr>
              <a:xfrm>
                <a:off x="1278742" y="3412862"/>
                <a:ext cx="30553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𝑍𝐶𝐵𝐹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89B24-0C9C-73F0-2E8F-3DCFA0A5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742" y="3412862"/>
                <a:ext cx="3055387" cy="307777"/>
              </a:xfrm>
              <a:prstGeom prst="rect">
                <a:avLst/>
              </a:prstGeom>
              <a:blipFill>
                <a:blip r:embed="rId14"/>
                <a:stretch>
                  <a:fillRect l="-413" r="-41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FA25481F-A9E9-51BD-C054-6E1359EDBC44}"/>
              </a:ext>
            </a:extLst>
          </p:cNvPr>
          <p:cNvSpPr/>
          <p:nvPr/>
        </p:nvSpPr>
        <p:spPr>
          <a:xfrm>
            <a:off x="4458567" y="2116940"/>
            <a:ext cx="394689" cy="29321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DPC: Offline Training with Barriers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E1F4DF-13E0-E741-BEEC-EFD0BA5F1E63}"/>
              </a:ext>
            </a:extLst>
          </p:cNvPr>
          <p:cNvSpPr/>
          <p:nvPr/>
        </p:nvSpPr>
        <p:spPr>
          <a:xfrm>
            <a:off x="1170151" y="1402246"/>
            <a:ext cx="108074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2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3D942146-C413-760D-0B64-BAD8D462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05" y="2648780"/>
            <a:ext cx="5278615" cy="32632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87E1D49-7B6F-137D-22CC-B0DAA7B2AB8B}"/>
              </a:ext>
            </a:extLst>
          </p:cNvPr>
          <p:cNvSpPr txBox="1"/>
          <p:nvPr/>
        </p:nvSpPr>
        <p:spPr>
          <a:xfrm>
            <a:off x="9433228" y="2187115"/>
            <a:ext cx="178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DPC Training: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EE855-D22E-C4D4-8C38-427CC8E034ED}"/>
                  </a:ext>
                </a:extLst>
              </p:cNvPr>
              <p:cNvSpPr txBox="1"/>
              <p:nvPr/>
            </p:nvSpPr>
            <p:spPr>
              <a:xfrm>
                <a:off x="1405770" y="4063309"/>
                <a:ext cx="8330245" cy="3325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+ 1)=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+ 1) −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el-GR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)) −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EE855-D22E-C4D4-8C38-427CC8E0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0" y="4063309"/>
                <a:ext cx="8330245" cy="332527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A001DE-6F2F-9F8F-3ED4-A3EDD7D5A1F0}"/>
                  </a:ext>
                </a:extLst>
              </p:cNvPr>
              <p:cNvSpPr/>
              <p:nvPr/>
            </p:nvSpPr>
            <p:spPr>
              <a:xfrm>
                <a:off x="1870703" y="2774880"/>
                <a:ext cx="5761642" cy="1033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Want to train DPC with barrier to avoid conflict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Finite-difference approximation: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A001DE-6F2F-9F8F-3ED4-A3EDD7D5A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03" y="2774880"/>
                <a:ext cx="5761642" cy="1033553"/>
              </a:xfrm>
              <a:prstGeom prst="rect">
                <a:avLst/>
              </a:prstGeom>
              <a:blipFill>
                <a:blip r:embed="rId5"/>
                <a:stretch>
                  <a:fillRect l="-881" r="-220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6D105939-E052-BD69-A86D-1E205FF8E485}"/>
              </a:ext>
            </a:extLst>
          </p:cNvPr>
          <p:cNvSpPr txBox="1"/>
          <p:nvPr/>
        </p:nvSpPr>
        <p:spPr>
          <a:xfrm>
            <a:off x="1405770" y="2187115"/>
            <a:ext cx="3506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Penalty-based Training: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0F5FB1-1D33-1129-6503-FB4BCBF22B8B}"/>
              </a:ext>
            </a:extLst>
          </p:cNvPr>
          <p:cNvCxnSpPr>
            <a:cxnSpLocks/>
          </p:cNvCxnSpPr>
          <p:nvPr/>
        </p:nvCxnSpPr>
        <p:spPr>
          <a:xfrm flipV="1">
            <a:off x="9433228" y="4001754"/>
            <a:ext cx="891590" cy="14613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2862EF-62AE-3739-ED4C-E30EFC18327F}"/>
              </a:ext>
            </a:extLst>
          </p:cNvPr>
          <p:cNvSpPr txBox="1"/>
          <p:nvPr/>
        </p:nvSpPr>
        <p:spPr>
          <a:xfrm>
            <a:off x="9165241" y="6200102"/>
            <a:ext cx="73142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18" lvl="1"/>
            <a:r>
              <a:rPr lang="en-US" sz="2000" b="1">
                <a:latin typeface="Arial"/>
                <a:cs typeface="Arial"/>
              </a:rPr>
              <a:t>Software products:</a:t>
            </a:r>
          </a:p>
          <a:p>
            <a:pPr marL="548618" lvl="1"/>
            <a:r>
              <a:rPr lang="en-US" sz="2000">
                <a:cs typeface="Arial"/>
                <a:hlinkClick r:id="rId6"/>
              </a:rPr>
              <a:t>https://github.com/pnnl/neuromancer</a:t>
            </a:r>
            <a:endParaRPr lang="en-US" sz="2000">
              <a:cs typeface="Arial"/>
            </a:endParaRPr>
          </a:p>
          <a:p>
            <a:pPr marL="548618" lvl="1"/>
            <a:r>
              <a:rPr lang="en-US" sz="2000">
                <a:hlinkClick r:id="rId7"/>
              </a:rPr>
              <a:t>https://github.com/pnnl/slim</a:t>
            </a:r>
            <a:r>
              <a:rPr lang="en-US" sz="2000">
                <a:cs typeface="Arial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ABAE25-6160-86C0-9F00-9FEC05DA1DBA}"/>
              </a:ext>
            </a:extLst>
          </p:cNvPr>
          <p:cNvSpPr/>
          <p:nvPr/>
        </p:nvSpPr>
        <p:spPr>
          <a:xfrm>
            <a:off x="1870703" y="5610310"/>
            <a:ext cx="426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Projection-based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BCB9B-01E6-FB78-2892-1FC47632ED2E}"/>
              </a:ext>
            </a:extLst>
          </p:cNvPr>
          <p:cNvSpPr txBox="1"/>
          <p:nvPr/>
        </p:nvSpPr>
        <p:spPr>
          <a:xfrm>
            <a:off x="1405770" y="5048365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Alternative method: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E18BF8-A6C8-0B4B-938F-4851B796BF74}"/>
                  </a:ext>
                </a:extLst>
              </p:cNvPr>
              <p:cNvSpPr txBox="1"/>
              <p:nvPr/>
            </p:nvSpPr>
            <p:spPr>
              <a:xfrm>
                <a:off x="2433507" y="6200102"/>
                <a:ext cx="3382015" cy="351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𝑍𝐶𝐵𝐹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E18BF8-A6C8-0B4B-938F-4851B796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507" y="6200102"/>
                <a:ext cx="3382015" cy="351250"/>
              </a:xfrm>
              <a:prstGeom prst="rect">
                <a:avLst/>
              </a:prstGeom>
              <a:blipFill>
                <a:blip r:embed="rId8"/>
                <a:stretch>
                  <a:fillRect l="-375" r="-224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C81045-94EE-0EEF-840E-D144DE51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28D43-2B93-6508-84C7-6CAF1F05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ZCBF and DPC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B3F56-6C9B-4F8A-95C8-F88878D3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56" y="3243058"/>
            <a:ext cx="6648727" cy="4986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C7CD4-17C3-CB28-001C-7D555F83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473" y="3174746"/>
            <a:ext cx="6648727" cy="4986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0B941C-02CC-4DD5-FD17-CE71D457722E}"/>
                  </a:ext>
                </a:extLst>
              </p:cNvPr>
              <p:cNvSpPr txBox="1"/>
              <p:nvPr/>
            </p:nvSpPr>
            <p:spPr>
              <a:xfrm>
                <a:off x="2548955" y="2212130"/>
                <a:ext cx="265809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0B941C-02CC-4DD5-FD17-CE71D4577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55" y="2212130"/>
                <a:ext cx="2658099" cy="332399"/>
              </a:xfrm>
              <a:prstGeom prst="rect">
                <a:avLst/>
              </a:prstGeom>
              <a:blipFill>
                <a:blip r:embed="rId4"/>
                <a:stretch>
                  <a:fillRect l="-952" t="-25926" r="-7143" b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AE68F2-109B-4DA0-C13B-BA7DF8BC00C0}"/>
                  </a:ext>
                </a:extLst>
              </p:cNvPr>
              <p:cNvSpPr txBox="1"/>
              <p:nvPr/>
            </p:nvSpPr>
            <p:spPr>
              <a:xfrm>
                <a:off x="1271228" y="3133417"/>
                <a:ext cx="5213555" cy="336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l-G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l-G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− ∥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</a:b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AE68F2-109B-4DA0-C13B-BA7DF8BC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228" y="3133417"/>
                <a:ext cx="5213555" cy="336952"/>
              </a:xfrm>
              <a:prstGeom prst="rect">
                <a:avLst/>
              </a:prstGeom>
              <a:blipFill>
                <a:blip r:embed="rId5"/>
                <a:stretch>
                  <a:fillRect t="-214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AF1D753-6A6C-8E55-0715-E60A04DAA4A7}"/>
              </a:ext>
            </a:extLst>
          </p:cNvPr>
          <p:cNvSpPr txBox="1"/>
          <p:nvPr/>
        </p:nvSpPr>
        <p:spPr>
          <a:xfrm>
            <a:off x="8716297" y="1879965"/>
            <a:ext cx="3942105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Barrier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DPC only </a:t>
            </a:r>
            <a:r>
              <a:rPr lang="en-US" dirty="0">
                <a:solidFill>
                  <a:schemeClr val="accent2"/>
                </a:solidFill>
              </a:rPr>
              <a:t>(poorly trained)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ZCBF+DPC </a:t>
            </a:r>
            <a:r>
              <a:rPr lang="en-US" dirty="0">
                <a:solidFill>
                  <a:schemeClr val="accent2"/>
                </a:solidFill>
              </a:rPr>
              <a:t>(poorly trained)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ZCBF+DPC </a:t>
            </a:r>
            <a:r>
              <a:rPr lang="en-US" dirty="0">
                <a:solidFill>
                  <a:schemeClr val="accent2"/>
                </a:solidFill>
              </a:rPr>
              <a:t>(ideally trained)</a:t>
            </a:r>
          </a:p>
        </p:txBody>
      </p:sp>
    </p:spTree>
    <p:extLst>
      <p:ext uri="{BB962C8B-B14F-4D97-AF65-F5344CB8AC3E}">
        <p14:creationId xmlns:p14="http://schemas.microsoft.com/office/powerpoint/2010/main" val="37209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46BB2-4CC2-D942-9DED-87753B0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70780-77B1-6A40-A1D6-E65D07D7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01EF1B-7722-1F40-9F18-20A7A42EE607}"/>
                  </a:ext>
                </a:extLst>
              </p:cNvPr>
              <p:cNvSpPr>
                <a:spLocks noGrp="1"/>
              </p:cNvSpPr>
              <p:nvPr>
                <p:ph sz="quarter" idx="20"/>
              </p:nvPr>
            </p:nvSpPr>
            <p:spPr>
              <a:xfrm>
                <a:off x="1235892" y="2072150"/>
                <a:ext cx="6799006" cy="5486401"/>
              </a:xfrm>
            </p:spPr>
            <p:txBody>
              <a:bodyPr/>
              <a:lstStyle/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Learning-based DPC control with hard safety guarantees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Event-triggered-like safety condition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Safety QP never enforced if system is ‘trained well’</a:t>
                </a:r>
              </a:p>
              <a:p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Extend to more general systems: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Synthesize ZCBFs via learning methods with guarantees</a:t>
                </a:r>
              </a:p>
              <a:p>
                <a:r>
                  <a:rPr lang="en-US" sz="2000" dirty="0">
                    <a:solidFill>
                      <a:schemeClr val="accent2"/>
                    </a:solidFill>
                  </a:rPr>
                  <a:t>Adaptive DPC with safety guarantees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D01EF1B-7722-1F40-9F18-20A7A42EE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0"/>
              </p:nvPr>
            </p:nvSpPr>
            <p:spPr>
              <a:xfrm>
                <a:off x="1235892" y="2072150"/>
                <a:ext cx="6799006" cy="5486401"/>
              </a:xfrm>
              <a:blipFill>
                <a:blip r:embed="rId2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5AEF41B-E57C-A748-801E-160AB0705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98" y="1641486"/>
            <a:ext cx="6595502" cy="4946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B826-50CC-6DCF-1D6B-1D3E9C0E3053}"/>
              </a:ext>
            </a:extLst>
          </p:cNvPr>
          <p:cNvSpPr txBox="1"/>
          <p:nvPr/>
        </p:nvSpPr>
        <p:spPr>
          <a:xfrm>
            <a:off x="1202214" y="1875353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B46D8-F1D3-9866-9778-5E3983FE2E7C}"/>
              </a:ext>
            </a:extLst>
          </p:cNvPr>
          <p:cNvSpPr txBox="1"/>
          <p:nvPr/>
        </p:nvSpPr>
        <p:spPr>
          <a:xfrm>
            <a:off x="1202214" y="4584517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Next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AD560-85F4-A408-8FBE-ADA550A42A92}"/>
              </a:ext>
            </a:extLst>
          </p:cNvPr>
          <p:cNvSpPr txBox="1"/>
          <p:nvPr/>
        </p:nvSpPr>
        <p:spPr>
          <a:xfrm>
            <a:off x="6672471" y="7587122"/>
            <a:ext cx="7321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1316736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616265"/>
                </a:solidFill>
                <a:cs typeface="Arial"/>
                <a:hlinkClick r:id="rId4"/>
              </a:rPr>
              <a:t>w.shawcortez@pnnl.gov</a:t>
            </a:r>
            <a:endParaRPr lang="en-US" sz="2000" i="1" dirty="0">
              <a:solidFill>
                <a:srgbClr val="61626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8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Motivation: </a:t>
            </a:r>
            <a:r>
              <a:rPr lang="sv-SE" dirty="0" err="1"/>
              <a:t>Safety-Critical</a:t>
            </a:r>
            <a:r>
              <a:rPr lang="sv-SE" dirty="0"/>
              <a:t> Control and Learning</a:t>
            </a:r>
            <a:endParaRPr lang="en-US" dirty="0"/>
          </a:p>
        </p:txBody>
      </p:sp>
      <p:pic>
        <p:nvPicPr>
          <p:cNvPr id="1026" name="Picture 2" descr="A ‘collaborative’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41" y="2100635"/>
            <a:ext cx="5180049" cy="316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9564" y="2603953"/>
            <a:ext cx="69690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Increased</a:t>
            </a:r>
            <a:r>
              <a:rPr lang="sv-SE" sz="2000" dirty="0">
                <a:solidFill>
                  <a:schemeClr val="accent2"/>
                </a:solidFill>
              </a:rPr>
              <a:t> automation in human </a:t>
            </a:r>
            <a:r>
              <a:rPr lang="sv-SE" sz="2000" dirty="0" err="1">
                <a:solidFill>
                  <a:schemeClr val="accent2"/>
                </a:solidFill>
              </a:rPr>
              <a:t>environments</a:t>
            </a:r>
            <a:endParaRPr lang="sv-SE" sz="2000" dirty="0">
              <a:solidFill>
                <a:schemeClr val="accent2"/>
              </a:solidFill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Robots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Automated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vehicles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Prevent</a:t>
            </a:r>
            <a:r>
              <a:rPr lang="sv-SE" sz="2000" dirty="0">
                <a:solidFill>
                  <a:schemeClr val="accent2"/>
                </a:solidFill>
              </a:rPr>
              <a:t> system </a:t>
            </a:r>
            <a:r>
              <a:rPr lang="sv-SE" sz="2000" dirty="0" err="1">
                <a:solidFill>
                  <a:schemeClr val="accent2"/>
                </a:solidFill>
              </a:rPr>
              <a:t>damage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Task </a:t>
            </a:r>
            <a:r>
              <a:rPr lang="sv-SE" sz="2000" dirty="0" err="1">
                <a:solidFill>
                  <a:schemeClr val="accent2"/>
                </a:solidFill>
              </a:rPr>
              <a:t>specifications</a:t>
            </a:r>
            <a:r>
              <a:rPr lang="sv-SE" sz="2000" dirty="0">
                <a:solidFill>
                  <a:schemeClr val="accent2"/>
                </a:solidFill>
              </a:rPr>
              <a:t> (not just </a:t>
            </a:r>
            <a:r>
              <a:rPr lang="sv-SE" sz="2000" dirty="0" err="1">
                <a:solidFill>
                  <a:schemeClr val="accent2"/>
                </a:solidFill>
              </a:rPr>
              <a:t>stability</a:t>
            </a:r>
            <a:r>
              <a:rPr lang="sv-SE" sz="2000" dirty="0">
                <a:solidFill>
                  <a:schemeClr val="accent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Empirically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shown</a:t>
            </a:r>
            <a:r>
              <a:rPr lang="sv-SE" sz="2000" dirty="0">
                <a:solidFill>
                  <a:schemeClr val="accent2"/>
                </a:solidFill>
              </a:rPr>
              <a:t> to </a:t>
            </a:r>
            <a:r>
              <a:rPr lang="sv-SE" sz="2000" dirty="0" err="1">
                <a:solidFill>
                  <a:schemeClr val="accent2"/>
                </a:solidFill>
              </a:rPr>
              <a:t>perform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well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Implemented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with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low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computational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burden</a:t>
            </a:r>
            <a:r>
              <a:rPr lang="sv-SE" sz="2000" dirty="0">
                <a:solidFill>
                  <a:schemeClr val="accent2"/>
                </a:solidFill>
              </a:rPr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Perforance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highly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dependent</a:t>
            </a:r>
            <a:r>
              <a:rPr lang="sv-SE" sz="2000" dirty="0">
                <a:solidFill>
                  <a:schemeClr val="accent2"/>
                </a:solidFill>
              </a:rPr>
              <a:t> on: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Training</a:t>
            </a:r>
            <a:r>
              <a:rPr lang="sv-SE" sz="2000" dirty="0">
                <a:solidFill>
                  <a:schemeClr val="accent2"/>
                </a:solidFill>
              </a:rPr>
              <a:t> set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Expert `</a:t>
            </a:r>
            <a:r>
              <a:rPr lang="sv-SE" sz="2000" dirty="0" err="1">
                <a:solidFill>
                  <a:schemeClr val="accent2"/>
                </a:solidFill>
              </a:rPr>
              <a:t>behind</a:t>
            </a:r>
            <a:r>
              <a:rPr lang="sv-SE" sz="2000" dirty="0">
                <a:solidFill>
                  <a:schemeClr val="accent2"/>
                </a:solidFill>
              </a:rPr>
              <a:t>-the-</a:t>
            </a:r>
            <a:r>
              <a:rPr lang="sv-SE" sz="2000" dirty="0" err="1">
                <a:solidFill>
                  <a:schemeClr val="accent2"/>
                </a:solidFill>
              </a:rPr>
              <a:t>curtain</a:t>
            </a:r>
            <a:r>
              <a:rPr lang="sv-SE" sz="2000" dirty="0">
                <a:solidFill>
                  <a:schemeClr val="accent2"/>
                </a:solidFill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</p:txBody>
      </p:sp>
      <p:pic>
        <p:nvPicPr>
          <p:cNvPr id="8" name="Picture 2" descr="A Fork in Road: How automated cars might make traffic a dream or a  nightmare... &amp;amp; one solution">
            <a:extLst>
              <a:ext uri="{FF2B5EF4-FFF2-40B4-BE49-F238E27FC236}">
                <a16:creationId xmlns:a16="http://schemas.microsoft.com/office/drawing/2014/main" id="{783BF7F8-F4A5-B240-8E68-D3A4C4F7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41" y="5510954"/>
            <a:ext cx="5202273" cy="24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B4357-6477-9AB0-E4ED-0ACF6BC270B2}"/>
              </a:ext>
            </a:extLst>
          </p:cNvPr>
          <p:cNvSpPr txBox="1"/>
          <p:nvPr/>
        </p:nvSpPr>
        <p:spPr>
          <a:xfrm>
            <a:off x="1073910" y="4492926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Learning-based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1BFE3-3906-64A8-E931-EC819EEAFABF}"/>
              </a:ext>
            </a:extLst>
          </p:cNvPr>
          <p:cNvSpPr txBox="1"/>
          <p:nvPr/>
        </p:nvSpPr>
        <p:spPr>
          <a:xfrm>
            <a:off x="1073910" y="21006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412019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F660B47-1408-7928-B49B-0D39A37F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585" y="4308839"/>
            <a:ext cx="5278615" cy="32814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7AD31-0420-455D-E024-4E4BDD31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A19C2-0CBE-730B-A361-D70F6D2A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(MPC)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C991A-65F9-52B0-43F8-EC14CCD4E4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415" y="1801064"/>
            <a:ext cx="4000896" cy="3030589"/>
          </a:xfrm>
          <a:prstGeom prst="rect">
            <a:avLst/>
          </a:prstGeom>
        </p:spPr>
      </p:pic>
      <p:pic>
        <p:nvPicPr>
          <p:cNvPr id="17" name="Picture 4" descr="Part 1: Background and Intro to MPC | Bloggy Blog">
            <a:extLst>
              <a:ext uri="{FF2B5EF4-FFF2-40B4-BE49-F238E27FC236}">
                <a16:creationId xmlns:a16="http://schemas.microsoft.com/office/drawing/2014/main" id="{88DB1087-867B-4258-B2D2-975642C6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35" y="1951132"/>
            <a:ext cx="4246567" cy="23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44AB27-E552-16E3-E657-F0915839F7CD}"/>
              </a:ext>
            </a:extLst>
          </p:cNvPr>
          <p:cNvSpPr txBox="1"/>
          <p:nvPr/>
        </p:nvSpPr>
        <p:spPr>
          <a:xfrm>
            <a:off x="1905837" y="5039997"/>
            <a:ext cx="561047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Advanced optimal control</a:t>
            </a:r>
            <a:endParaRPr lang="en-US" sz="2000" dirty="0">
              <a:solidFill>
                <a:schemeClr val="accent2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First devised for process control in 1970’s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cs typeface="Arial"/>
              </a:rPr>
              <a:t>Handles constraints and optimality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Arial"/>
              </a:rPr>
              <a:t>Computationally expensive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451CCCA-8ECD-56C4-4AEC-9BC5ED96F952}"/>
              </a:ext>
            </a:extLst>
          </p:cNvPr>
          <p:cNvSpPr txBox="1"/>
          <p:nvPr/>
        </p:nvSpPr>
        <p:spPr>
          <a:xfrm>
            <a:off x="8076235" y="4714778"/>
            <a:ext cx="914400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50" dirty="0">
                <a:solidFill>
                  <a:srgbClr val="00B0F0"/>
                </a:solidFill>
                <a:cs typeface="Arial"/>
              </a:rPr>
              <a:t>Cost: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73936828-8846-E7AA-E4F3-9C06DD38B7CC}"/>
              </a:ext>
            </a:extLst>
          </p:cNvPr>
          <p:cNvSpPr txBox="1"/>
          <p:nvPr/>
        </p:nvSpPr>
        <p:spPr>
          <a:xfrm>
            <a:off x="8076235" y="5490120"/>
            <a:ext cx="1046243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50" dirty="0">
                <a:solidFill>
                  <a:srgbClr val="00B0F0"/>
                </a:solidFill>
                <a:cs typeface="Arial"/>
              </a:rPr>
              <a:t>Model: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CE3E0350-BB58-1EB6-404A-5EDD0123B1E2}"/>
              </a:ext>
            </a:extLst>
          </p:cNvPr>
          <p:cNvSpPr txBox="1"/>
          <p:nvPr/>
        </p:nvSpPr>
        <p:spPr>
          <a:xfrm>
            <a:off x="8076235" y="6158500"/>
            <a:ext cx="1729149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50" dirty="0">
                <a:solidFill>
                  <a:srgbClr val="00B0F0"/>
                </a:solidFill>
                <a:cs typeface="Arial"/>
              </a:rPr>
              <a:t>Constraints: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504619" y="1754958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F</a:t>
            </a:r>
            <a:r>
              <a:rPr lang="en-US" sz="2400" b="1">
                <a:solidFill>
                  <a:schemeClr val="dk1"/>
                </a:solidFill>
              </a:rPr>
              <a:t>rom data to optimized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1164667" y="6370187"/>
            <a:ext cx="12601431" cy="1323439"/>
            <a:chOff x="836183" y="7223534"/>
            <a:chExt cx="12601431" cy="1323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73152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Theoretical connection with MPC 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Offline computation, no online optimization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Applicable to wide-range of systems</a:t>
              </a:r>
            </a:p>
            <a:p>
              <a:pPr marL="1440180" lvl="2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Time-varying reference/constraints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6122414" y="7223534"/>
              <a:ext cx="73152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Limited guarantees of stability/constraint satisfaction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No robustness to perturbations (e.g. model uncertainty)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Discrete-time implementation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60" y="2803835"/>
            <a:ext cx="5278615" cy="3263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69" y="2803835"/>
            <a:ext cx="5278615" cy="3281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722858" y="2456525"/>
            <a:ext cx="8002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9838998" y="2447760"/>
            <a:ext cx="7697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6673180" y="330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883769" y="6196004"/>
            <a:ext cx="1148899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929842" y="7888422"/>
            <a:ext cx="128362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effectLst/>
              </a:rPr>
              <a:t>J. </a:t>
            </a:r>
            <a:r>
              <a:rPr lang="en-US" sz="1050" dirty="0" err="1">
                <a:effectLst/>
              </a:rPr>
              <a:t>Drgoňa</a:t>
            </a:r>
            <a:r>
              <a:rPr lang="en-US" sz="1050" dirty="0">
                <a:effectLst/>
              </a:rPr>
              <a:t>, A. </a:t>
            </a:r>
            <a:r>
              <a:rPr lang="en-US" sz="1050" dirty="0" err="1">
                <a:effectLst/>
              </a:rPr>
              <a:t>Tuor</a:t>
            </a:r>
            <a:r>
              <a:rPr lang="en-US" sz="1050" dirty="0">
                <a:effectLst/>
              </a:rPr>
              <a:t>, E. </a:t>
            </a:r>
            <a:r>
              <a:rPr lang="en-US" sz="1050" dirty="0" err="1">
                <a:effectLst/>
              </a:rPr>
              <a:t>Skomski</a:t>
            </a:r>
            <a:r>
              <a:rPr lang="en-US" sz="1050" dirty="0">
                <a:effectLst/>
              </a:rPr>
              <a:t>, S. </a:t>
            </a:r>
            <a:r>
              <a:rPr lang="en-US" sz="1050" dirty="0" err="1">
                <a:effectLst/>
              </a:rPr>
              <a:t>Vasisht</a:t>
            </a:r>
            <a:r>
              <a:rPr lang="en-US" sz="1050" dirty="0">
                <a:effectLst/>
              </a:rPr>
              <a:t>, and D. </a:t>
            </a:r>
            <a:r>
              <a:rPr lang="en-US" sz="1050" dirty="0" err="1">
                <a:effectLst/>
              </a:rPr>
              <a:t>Vrabie</a:t>
            </a:r>
            <a:r>
              <a:rPr lang="en-US" sz="1050" dirty="0">
                <a:effectLst/>
              </a:rPr>
              <a:t>, “Deep Learning Explicit Differentiable Predictive Control Laws for Buildings,” </a:t>
            </a:r>
            <a:r>
              <a:rPr lang="en-US" sz="1050" i="1" dirty="0">
                <a:effectLst/>
              </a:rPr>
              <a:t>IFAC-</a:t>
            </a:r>
            <a:r>
              <a:rPr lang="en-US" sz="1050" i="1" dirty="0" err="1">
                <a:effectLst/>
              </a:rPr>
              <a:t>PapersOnLine</a:t>
            </a:r>
            <a:r>
              <a:rPr lang="en-US" sz="1050" dirty="0">
                <a:effectLst/>
              </a:rPr>
              <a:t>, vol. 54, no. 6, pp. 14–19, 2021</a:t>
            </a:r>
            <a:r>
              <a:rPr lang="en-US" sz="1050" dirty="0"/>
              <a:t>.</a:t>
            </a:r>
            <a:endParaRPr lang="en-US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09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2FC784-7D0A-FB34-01F5-7639ABAC7C57}"/>
              </a:ext>
            </a:extLst>
          </p:cNvPr>
          <p:cNvGrpSpPr/>
          <p:nvPr/>
        </p:nvGrpSpPr>
        <p:grpSpPr>
          <a:xfrm>
            <a:off x="1307436" y="2386892"/>
            <a:ext cx="12686861" cy="3941983"/>
            <a:chOff x="1307435" y="3248869"/>
            <a:chExt cx="12686861" cy="3941983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9B369A92-529F-B22A-B67B-FD053A0965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7914" y="4419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85255DCB-C331-3911-CFA9-DB1842F1F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48" t="9680"/>
            <a:stretch/>
          </p:blipFill>
          <p:spPr>
            <a:xfrm>
              <a:off x="3880135" y="3248869"/>
              <a:ext cx="10114161" cy="394198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DED6EC82-4B27-C0B3-6720-D752836A4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18" r="76784"/>
            <a:stretch/>
          </p:blipFill>
          <p:spPr>
            <a:xfrm>
              <a:off x="1307435" y="4914900"/>
              <a:ext cx="2859582" cy="1373040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504619" y="1754958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/>
              <a:t>F</a:t>
            </a:r>
            <a:r>
              <a:rPr lang="en-US" sz="2400" b="1">
                <a:solidFill>
                  <a:schemeClr val="dk1"/>
                </a:solidFill>
              </a:rPr>
              <a:t>rom data to optimized control policy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4B709B-B482-AFAC-1B37-9758BC5BFD1A}"/>
              </a:ext>
            </a:extLst>
          </p:cNvPr>
          <p:cNvGrpSpPr/>
          <p:nvPr/>
        </p:nvGrpSpPr>
        <p:grpSpPr>
          <a:xfrm>
            <a:off x="1164667" y="6635227"/>
            <a:ext cx="12601431" cy="1323439"/>
            <a:chOff x="836183" y="7223534"/>
            <a:chExt cx="12601431" cy="1323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CD2D2E-9075-7180-0AFB-5C2938E9B320}"/>
                </a:ext>
              </a:extLst>
            </p:cNvPr>
            <p:cNvSpPr/>
            <p:nvPr/>
          </p:nvSpPr>
          <p:spPr>
            <a:xfrm>
              <a:off x="836183" y="7223534"/>
              <a:ext cx="73152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Theoretical connection with MPC 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Offline computation, no online optimization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Applicable to wide-range of systems</a:t>
              </a:r>
            </a:p>
            <a:p>
              <a:pPr marL="1440180" lvl="2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B050"/>
                  </a:solidFill>
                </a:rPr>
                <a:t>Time-varying reference/constraints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58032-0439-B240-FED7-5193D44DFD19}"/>
                </a:ext>
              </a:extLst>
            </p:cNvPr>
            <p:cNvSpPr/>
            <p:nvPr/>
          </p:nvSpPr>
          <p:spPr>
            <a:xfrm>
              <a:off x="6122414" y="7223534"/>
              <a:ext cx="73152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Limited guarantees of stability/constraint satisfaction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No robustness to perturbations (e.g. model uncertainty)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</a:rPr>
                <a:t>Discrete-time implementation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F23F5-86A4-96E7-1B95-59CCCA425AEE}"/>
              </a:ext>
            </a:extLst>
          </p:cNvPr>
          <p:cNvCxnSpPr>
            <a:cxnSpLocks/>
          </p:cNvCxnSpPr>
          <p:nvPr/>
        </p:nvCxnSpPr>
        <p:spPr>
          <a:xfrm>
            <a:off x="1883769" y="6368280"/>
            <a:ext cx="1148899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8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11FF9-BD20-D447-A5CF-405F1A47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916D5-CA12-4047-8F3B-CBB9BAB7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Zeroing Control Barrier Functions (ZCBFs)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FA27C7-B780-D34E-932A-368AAF75158A}"/>
                  </a:ext>
                </a:extLst>
              </p:cNvPr>
              <p:cNvSpPr/>
              <p:nvPr/>
            </p:nvSpPr>
            <p:spPr>
              <a:xfrm>
                <a:off x="987395" y="2426932"/>
                <a:ext cx="14126976" cy="2264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>
                    <a:solidFill>
                      <a:schemeClr val="accent2"/>
                    </a:solidFill>
                  </a:rPr>
                  <a:t>Goal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: Define </a:t>
                </a:r>
                <a14:m>
                  <m:oMath xmlns:m="http://schemas.openxmlformats.org/officeDocument/2006/math">
                    <m:r>
                      <a:rPr lang="en-AU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forward invariant (if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Zeroing control barrier functions,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extended-class K: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strictly increasing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FA27C7-B780-D34E-932A-368AAF751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95" y="2426932"/>
                <a:ext cx="14126976" cy="2264659"/>
              </a:xfrm>
              <a:prstGeom prst="rect">
                <a:avLst/>
              </a:prstGeom>
              <a:blipFill>
                <a:blip r:embed="rId2"/>
                <a:stretch>
                  <a:fillRect l="-359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521B40-1831-774E-A85B-C06D72CBFADF}"/>
                  </a:ext>
                </a:extLst>
              </p:cNvPr>
              <p:cNvSpPr/>
              <p:nvPr/>
            </p:nvSpPr>
            <p:spPr>
              <a:xfrm>
                <a:off x="1142817" y="1784555"/>
                <a:ext cx="4212307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521B40-1831-774E-A85B-C06D72CBF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17" y="1784555"/>
                <a:ext cx="4212307" cy="439736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0D13AB2-B51F-4E49-9C21-E3D5B0AE79EB}"/>
              </a:ext>
            </a:extLst>
          </p:cNvPr>
          <p:cNvSpPr/>
          <p:nvPr/>
        </p:nvSpPr>
        <p:spPr>
          <a:xfrm>
            <a:off x="920547" y="7941664"/>
            <a:ext cx="13820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Ames, A.D., X. Xu, J.W. Grizzle, and P. </a:t>
            </a:r>
            <a:r>
              <a:rPr lang="en-US" sz="1050" dirty="0" err="1"/>
              <a:t>Tabuada</a:t>
            </a:r>
            <a:r>
              <a:rPr lang="en-US" sz="1050" dirty="0"/>
              <a:t>. “Control Barrier Function Based Quadratic Programs for Safety Critical Systems.” IEEE Transactions on Automatic Control 62, no. 8 (2017): 3861–76.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457C08-1734-9747-8071-AC81743002C4}"/>
                  </a:ext>
                </a:extLst>
              </p:cNvPr>
              <p:cNvSpPr/>
              <p:nvPr/>
            </p:nvSpPr>
            <p:spPr>
              <a:xfrm>
                <a:off x="1053186" y="4935779"/>
                <a:ext cx="942712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Nagumo’s Theorem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Suppose each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admits a unique solution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forward invariant if and only if:</a:t>
                </a:r>
              </a:p>
              <a:p>
                <a:pPr lvl="2"/>
                <a:r>
                  <a:rPr lang="en-US" sz="2000" dirty="0">
                    <a:solidFill>
                      <a:schemeClr val="accent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457C08-1734-9747-8071-AC8174300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86" y="4935779"/>
                <a:ext cx="9427122" cy="1015663"/>
              </a:xfrm>
              <a:prstGeom prst="rect">
                <a:avLst/>
              </a:prstGeom>
              <a:blipFill>
                <a:blip r:embed="rId4"/>
                <a:stretch>
                  <a:fillRect l="-673" t="-3704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B8278C8-70A9-0F49-880A-13F1BE0C84B9}"/>
              </a:ext>
            </a:extLst>
          </p:cNvPr>
          <p:cNvGrpSpPr/>
          <p:nvPr/>
        </p:nvGrpSpPr>
        <p:grpSpPr>
          <a:xfrm>
            <a:off x="10833661" y="2780312"/>
            <a:ext cx="4112115" cy="5258794"/>
            <a:chOff x="6835775" y="1780248"/>
            <a:chExt cx="2570072" cy="32867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928135-54D5-1C44-BC72-AA594156EC77}"/>
                </a:ext>
              </a:extLst>
            </p:cNvPr>
            <p:cNvGrpSpPr/>
            <p:nvPr/>
          </p:nvGrpSpPr>
          <p:grpSpPr>
            <a:xfrm>
              <a:off x="6835775" y="1780248"/>
              <a:ext cx="2570072" cy="3286746"/>
              <a:chOff x="5642412" y="530958"/>
              <a:chExt cx="3280178" cy="4276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612F61F-071A-264A-AF67-DB4BF4EBE756}"/>
                  </a:ext>
                </a:extLst>
              </p:cNvPr>
              <p:cNvGrpSpPr/>
              <p:nvPr/>
            </p:nvGrpSpPr>
            <p:grpSpPr>
              <a:xfrm>
                <a:off x="5642412" y="2765514"/>
                <a:ext cx="1058310" cy="1629922"/>
                <a:chOff x="767572" y="3370324"/>
                <a:chExt cx="1058310" cy="1629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E2361BC-F9A3-204F-B5F6-1610B81D1C43}"/>
                    </a:ext>
                  </a:extLst>
                </p:cNvPr>
                <p:cNvGrpSpPr/>
                <p:nvPr/>
              </p:nvGrpSpPr>
              <p:grpSpPr>
                <a:xfrm>
                  <a:off x="1231289" y="3370324"/>
                  <a:ext cx="594593" cy="684963"/>
                  <a:chOff x="856639" y="3111500"/>
                  <a:chExt cx="594593" cy="684963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70F1A681-3AA3-A149-8BF6-4CC9FDB80A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22350" y="3111500"/>
                    <a:ext cx="241300" cy="2413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58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46304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80" dirty="0">
                      <a:ea typeface="ＭＳ Ｐゴシック" pitchFamily="-96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2BB561C7-0D45-CB49-99E5-87E407B166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6639" y="3288912"/>
                        <a:ext cx="594593" cy="5075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456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2BB561C7-0D45-CB49-99E5-87E407B166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6639" y="3288912"/>
                        <a:ext cx="594593" cy="50755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F550D3F-FECC-074C-9169-9B5F3ADD0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572" y="4492695"/>
                      <a:ext cx="469230" cy="50755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oMath>
                        </m:oMathPara>
                      </a14:m>
                      <a:endParaRPr lang="en-US" sz="3456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F550D3F-FECC-074C-9169-9B5F3ADD0A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7572" y="4492695"/>
                      <a:ext cx="469230" cy="50755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354DEF-8F48-A247-9698-C6D4AF92C8E1}"/>
                  </a:ext>
                </a:extLst>
              </p:cNvPr>
              <p:cNvSpPr/>
              <p:nvPr/>
            </p:nvSpPr>
            <p:spPr>
              <a:xfrm rot="2275162">
                <a:off x="5754553" y="530958"/>
                <a:ext cx="2500532" cy="427642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56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9B8B67E4-6DF7-D540-8762-55EC4486EAA7}"/>
                  </a:ext>
                </a:extLst>
              </p:cNvPr>
              <p:cNvSpPr/>
              <p:nvPr/>
            </p:nvSpPr>
            <p:spPr bwMode="auto">
              <a:xfrm rot="20790900" flipV="1">
                <a:off x="6511916" y="2284026"/>
                <a:ext cx="1900362" cy="624183"/>
              </a:xfrm>
              <a:custGeom>
                <a:avLst/>
                <a:gdLst>
                  <a:gd name="connsiteX0" fmla="*/ 0 w 1900362"/>
                  <a:gd name="connsiteY0" fmla="*/ 294199 h 624183"/>
                  <a:gd name="connsiteX1" fmla="*/ 318052 w 1900362"/>
                  <a:gd name="connsiteY1" fmla="*/ 349858 h 624183"/>
                  <a:gd name="connsiteX2" fmla="*/ 866692 w 1900362"/>
                  <a:gd name="connsiteY2" fmla="*/ 572494 h 624183"/>
                  <a:gd name="connsiteX3" fmla="*/ 1399429 w 1900362"/>
                  <a:gd name="connsiteY3" fmla="*/ 620202 h 624183"/>
                  <a:gd name="connsiteX4" fmla="*/ 1717482 w 1900362"/>
                  <a:gd name="connsiteY4" fmla="*/ 500932 h 624183"/>
                  <a:gd name="connsiteX5" fmla="*/ 1900362 w 1900362"/>
                  <a:gd name="connsiteY5" fmla="*/ 0 h 62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0362" h="624183">
                    <a:moveTo>
                      <a:pt x="0" y="294199"/>
                    </a:moveTo>
                    <a:cubicBezTo>
                      <a:pt x="86801" y="298837"/>
                      <a:pt x="173603" y="303475"/>
                      <a:pt x="318052" y="349858"/>
                    </a:cubicBezTo>
                    <a:cubicBezTo>
                      <a:pt x="462501" y="396241"/>
                      <a:pt x="686463" y="527437"/>
                      <a:pt x="866692" y="572494"/>
                    </a:cubicBezTo>
                    <a:cubicBezTo>
                      <a:pt x="1046921" y="617551"/>
                      <a:pt x="1257631" y="632129"/>
                      <a:pt x="1399429" y="620202"/>
                    </a:cubicBezTo>
                    <a:cubicBezTo>
                      <a:pt x="1541227" y="608275"/>
                      <a:pt x="1633993" y="604299"/>
                      <a:pt x="1717482" y="500932"/>
                    </a:cubicBezTo>
                    <a:cubicBezTo>
                      <a:pt x="1800971" y="397565"/>
                      <a:pt x="1850666" y="198782"/>
                      <a:pt x="1900362" y="0"/>
                    </a:cubicBezTo>
                  </a:path>
                </a:pathLst>
              </a:custGeom>
              <a:noFill/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3456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122CC55-39E1-F045-94F1-FE950BCAF323}"/>
                  </a:ext>
                </a:extLst>
              </p:cNvPr>
              <p:cNvGrpSpPr/>
              <p:nvPr/>
            </p:nvGrpSpPr>
            <p:grpSpPr>
              <a:xfrm rot="1293411">
                <a:off x="8008190" y="2180932"/>
                <a:ext cx="914400" cy="914400"/>
                <a:chOff x="8471291" y="3403717"/>
                <a:chExt cx="914400" cy="914400"/>
              </a:xfrm>
            </p:grpSpPr>
            <p:sp>
              <p:nvSpPr>
                <p:cNvPr id="15" name="Pie 14">
                  <a:extLst>
                    <a:ext uri="{FF2B5EF4-FFF2-40B4-BE49-F238E27FC236}">
                      <a16:creationId xmlns:a16="http://schemas.microsoft.com/office/drawing/2014/main" id="{79BB4EBF-795E-AA4B-A7AD-1613F62469D9}"/>
                    </a:ext>
                  </a:extLst>
                </p:cNvPr>
                <p:cNvSpPr/>
                <p:nvPr/>
              </p:nvSpPr>
              <p:spPr bwMode="auto">
                <a:xfrm rot="5423397">
                  <a:off x="8471291" y="3403717"/>
                  <a:ext cx="914400" cy="914400"/>
                </a:xfrm>
                <a:prstGeom prst="pie">
                  <a:avLst>
                    <a:gd name="adj1" fmla="val 0"/>
                    <a:gd name="adj2" fmla="val 10800000"/>
                  </a:avLst>
                </a:prstGeom>
                <a:solidFill>
                  <a:srgbClr val="FF0000">
                    <a:alpha val="31000"/>
                  </a:srgbClr>
                </a:solidFill>
                <a:ln w="158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46304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80" dirty="0">
                    <a:ea typeface="ＭＳ Ｐゴシック" pitchFamily="-96" charset="-128"/>
                  </a:endParaRP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EBBE235-F94E-B44F-91FF-96D9042E3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11163" flipH="1">
                  <a:off x="8498350" y="3756686"/>
                  <a:ext cx="319665" cy="264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7008469-2CD5-4142-BFBC-F0165CF33057}"/>
                    </a:ext>
                  </a:extLst>
                </p:cNvPr>
                <p:cNvCxnSpPr>
                  <a:cxnSpLocks/>
                  <a:endCxn id="15" idx="0"/>
                </p:cNvCxnSpPr>
                <p:nvPr/>
              </p:nvCxnSpPr>
              <p:spPr>
                <a:xfrm flipH="1">
                  <a:off x="8925379" y="3924867"/>
                  <a:ext cx="2784" cy="39323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057ACBE-0B24-8542-8341-36E09C509558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V="1">
                  <a:off x="8931603" y="3403728"/>
                  <a:ext cx="0" cy="3542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E745565-565D-864D-B8A9-AD06E1C6D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77892" y="3968232"/>
                  <a:ext cx="242736" cy="17737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D35F2AD-690B-2F4E-9C6B-8048B79B4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8210" y="2512667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C6214D9-75B8-764D-A2B6-F724B33719FF}"/>
                    </a:ext>
                  </a:extLst>
                </p:cNvPr>
                <p:cNvSpPr/>
                <p:nvPr/>
              </p:nvSpPr>
              <p:spPr>
                <a:xfrm>
                  <a:off x="8121548" y="3601466"/>
                  <a:ext cx="904334" cy="390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45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456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C6214D9-75B8-764D-A2B6-F724B3371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48" y="3601466"/>
                  <a:ext cx="904334" cy="390091"/>
                </a:xfrm>
                <a:prstGeom prst="rect">
                  <a:avLst/>
                </a:prstGeom>
                <a:blipFill>
                  <a:blip r:embed="rId7"/>
                  <a:stretch>
                    <a:fillRect r="-5263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AF7E16-C009-DD40-A57C-415DD4CFFF10}"/>
                  </a:ext>
                </a:extLst>
              </p:cNvPr>
              <p:cNvSpPr/>
              <p:nvPr/>
            </p:nvSpPr>
            <p:spPr>
              <a:xfrm>
                <a:off x="3779361" y="6698366"/>
                <a:ext cx="2442785" cy="418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≥0, ∀</m:t>
                      </m:r>
                      <m:r>
                        <a:rPr lang="en-US" sz="20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r>
                        <a:rPr lang="en-US" sz="20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AF7E16-C009-DD40-A57C-415DD4CFF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361" y="6698366"/>
                <a:ext cx="2442785" cy="41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AAE9C7-85F9-1B42-B016-8A59CBC7A866}"/>
              </a:ext>
            </a:extLst>
          </p:cNvPr>
          <p:cNvCxnSpPr>
            <a:cxnSpLocks/>
          </p:cNvCxnSpPr>
          <p:nvPr/>
        </p:nvCxnSpPr>
        <p:spPr>
          <a:xfrm>
            <a:off x="5195345" y="6107243"/>
            <a:ext cx="0" cy="39803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6E371B3-A50F-20D4-30BA-6BBBDBFAB9D1}"/>
              </a:ext>
            </a:extLst>
          </p:cNvPr>
          <p:cNvSpPr/>
          <p:nvPr/>
        </p:nvSpPr>
        <p:spPr>
          <a:xfrm rot="2275162">
            <a:off x="10581991" y="2645791"/>
            <a:ext cx="3907379" cy="5594918"/>
          </a:xfrm>
          <a:prstGeom prst="ellipse">
            <a:avLst/>
          </a:prstGeom>
          <a:noFill/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dirty="0">
              <a:solidFill>
                <a:srgbClr val="1954A6"/>
              </a:solidFill>
              <a:highlight>
                <a:srgbClr val="1954A6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58686E-E8E3-CA92-A197-F739B9C949E4}"/>
                  </a:ext>
                </a:extLst>
              </p:cNvPr>
              <p:cNvSpPr/>
              <p:nvPr/>
            </p:nvSpPr>
            <p:spPr>
              <a:xfrm>
                <a:off x="9814235" y="7013942"/>
                <a:ext cx="642612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56" i="1">
                          <a:solidFill>
                            <a:srgbClr val="1954A6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58686E-E8E3-CA92-A197-F739B9C94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235" y="7013942"/>
                <a:ext cx="642612" cy="6241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11FF9-BD20-D447-A5CF-405F1A47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916D5-CA12-4047-8F3B-CBB9BAB7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Zeroing Control Barrier Functions (ZCBFs)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8278C8-70A9-0F49-880A-13F1BE0C84B9}"/>
              </a:ext>
            </a:extLst>
          </p:cNvPr>
          <p:cNvGrpSpPr/>
          <p:nvPr/>
        </p:nvGrpSpPr>
        <p:grpSpPr>
          <a:xfrm>
            <a:off x="10833661" y="2780312"/>
            <a:ext cx="4112115" cy="5258794"/>
            <a:chOff x="6835775" y="1780248"/>
            <a:chExt cx="2570072" cy="32867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928135-54D5-1C44-BC72-AA594156EC77}"/>
                </a:ext>
              </a:extLst>
            </p:cNvPr>
            <p:cNvGrpSpPr/>
            <p:nvPr/>
          </p:nvGrpSpPr>
          <p:grpSpPr>
            <a:xfrm>
              <a:off x="6835775" y="1780248"/>
              <a:ext cx="2570072" cy="3286746"/>
              <a:chOff x="5642412" y="530958"/>
              <a:chExt cx="3280178" cy="427642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612F61F-071A-264A-AF67-DB4BF4EBE756}"/>
                  </a:ext>
                </a:extLst>
              </p:cNvPr>
              <p:cNvGrpSpPr/>
              <p:nvPr/>
            </p:nvGrpSpPr>
            <p:grpSpPr>
              <a:xfrm>
                <a:off x="5642412" y="2765514"/>
                <a:ext cx="1058310" cy="1629922"/>
                <a:chOff x="767572" y="3370324"/>
                <a:chExt cx="1058310" cy="1629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E2361BC-F9A3-204F-B5F6-1610B81D1C43}"/>
                    </a:ext>
                  </a:extLst>
                </p:cNvPr>
                <p:cNvGrpSpPr/>
                <p:nvPr/>
              </p:nvGrpSpPr>
              <p:grpSpPr>
                <a:xfrm>
                  <a:off x="1231289" y="3370324"/>
                  <a:ext cx="594593" cy="684963"/>
                  <a:chOff x="856639" y="3111500"/>
                  <a:chExt cx="594593" cy="684963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70F1A681-3AA3-A149-8BF6-4CC9FDB80A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22350" y="3111500"/>
                    <a:ext cx="241300" cy="241300"/>
                  </a:xfrm>
                  <a:prstGeom prst="ellipse">
                    <a:avLst/>
                  </a:prstGeom>
                  <a:solidFill>
                    <a:schemeClr val="tx1"/>
                  </a:solidFill>
                  <a:ln w="1587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46304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880" dirty="0">
                      <a:ea typeface="ＭＳ Ｐゴシック" pitchFamily="-96" charset="-128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2BB561C7-0D45-CB49-99E5-87E407B166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6639" y="3288912"/>
                        <a:ext cx="594593" cy="5075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sz="3456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3456" dirty="0"/>
                      </a:p>
                    </p:txBody>
                  </p:sp>
                </mc:Choice>
                <mc:Fallback xmlns=""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2BB561C7-0D45-CB49-99E5-87E407B1666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56639" y="3288912"/>
                        <a:ext cx="594593" cy="507551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8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F550D3F-FECC-074C-9169-9B5F3ADD0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572" y="4492695"/>
                      <a:ext cx="469230" cy="50755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𝒞</m:t>
                            </m:r>
                          </m:oMath>
                        </m:oMathPara>
                      </a14:m>
                      <a:endParaRPr lang="en-US" sz="3456" dirty="0"/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DF550D3F-FECC-074C-9169-9B5F3ADD0A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7572" y="4492695"/>
                      <a:ext cx="469230" cy="50755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354DEF-8F48-A247-9698-C6D4AF92C8E1}"/>
                  </a:ext>
                </a:extLst>
              </p:cNvPr>
              <p:cNvSpPr/>
              <p:nvPr/>
            </p:nvSpPr>
            <p:spPr>
              <a:xfrm rot="2275162">
                <a:off x="5754553" y="530958"/>
                <a:ext cx="2500532" cy="427642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56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9B8B67E4-6DF7-D540-8762-55EC4486EAA7}"/>
                  </a:ext>
                </a:extLst>
              </p:cNvPr>
              <p:cNvSpPr/>
              <p:nvPr/>
            </p:nvSpPr>
            <p:spPr bwMode="auto">
              <a:xfrm rot="20790900" flipV="1">
                <a:off x="6511916" y="2284026"/>
                <a:ext cx="1900362" cy="624183"/>
              </a:xfrm>
              <a:custGeom>
                <a:avLst/>
                <a:gdLst>
                  <a:gd name="connsiteX0" fmla="*/ 0 w 1900362"/>
                  <a:gd name="connsiteY0" fmla="*/ 294199 h 624183"/>
                  <a:gd name="connsiteX1" fmla="*/ 318052 w 1900362"/>
                  <a:gd name="connsiteY1" fmla="*/ 349858 h 624183"/>
                  <a:gd name="connsiteX2" fmla="*/ 866692 w 1900362"/>
                  <a:gd name="connsiteY2" fmla="*/ 572494 h 624183"/>
                  <a:gd name="connsiteX3" fmla="*/ 1399429 w 1900362"/>
                  <a:gd name="connsiteY3" fmla="*/ 620202 h 624183"/>
                  <a:gd name="connsiteX4" fmla="*/ 1717482 w 1900362"/>
                  <a:gd name="connsiteY4" fmla="*/ 500932 h 624183"/>
                  <a:gd name="connsiteX5" fmla="*/ 1900362 w 1900362"/>
                  <a:gd name="connsiteY5" fmla="*/ 0 h 624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0362" h="624183">
                    <a:moveTo>
                      <a:pt x="0" y="294199"/>
                    </a:moveTo>
                    <a:cubicBezTo>
                      <a:pt x="86801" y="298837"/>
                      <a:pt x="173603" y="303475"/>
                      <a:pt x="318052" y="349858"/>
                    </a:cubicBezTo>
                    <a:cubicBezTo>
                      <a:pt x="462501" y="396241"/>
                      <a:pt x="686463" y="527437"/>
                      <a:pt x="866692" y="572494"/>
                    </a:cubicBezTo>
                    <a:cubicBezTo>
                      <a:pt x="1046921" y="617551"/>
                      <a:pt x="1257631" y="632129"/>
                      <a:pt x="1399429" y="620202"/>
                    </a:cubicBezTo>
                    <a:cubicBezTo>
                      <a:pt x="1541227" y="608275"/>
                      <a:pt x="1633993" y="604299"/>
                      <a:pt x="1717482" y="500932"/>
                    </a:cubicBezTo>
                    <a:cubicBezTo>
                      <a:pt x="1800971" y="397565"/>
                      <a:pt x="1850666" y="198782"/>
                      <a:pt x="1900362" y="0"/>
                    </a:cubicBezTo>
                  </a:path>
                </a:pathLst>
              </a:custGeom>
              <a:noFill/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3456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122CC55-39E1-F045-94F1-FE950BCAF323}"/>
                  </a:ext>
                </a:extLst>
              </p:cNvPr>
              <p:cNvGrpSpPr/>
              <p:nvPr/>
            </p:nvGrpSpPr>
            <p:grpSpPr>
              <a:xfrm rot="1293411">
                <a:off x="8008190" y="2180932"/>
                <a:ext cx="914400" cy="914400"/>
                <a:chOff x="8471291" y="3403717"/>
                <a:chExt cx="914400" cy="914400"/>
              </a:xfrm>
            </p:grpSpPr>
            <p:sp>
              <p:nvSpPr>
                <p:cNvPr id="15" name="Pie 14">
                  <a:extLst>
                    <a:ext uri="{FF2B5EF4-FFF2-40B4-BE49-F238E27FC236}">
                      <a16:creationId xmlns:a16="http://schemas.microsoft.com/office/drawing/2014/main" id="{79BB4EBF-795E-AA4B-A7AD-1613F62469D9}"/>
                    </a:ext>
                  </a:extLst>
                </p:cNvPr>
                <p:cNvSpPr/>
                <p:nvPr/>
              </p:nvSpPr>
              <p:spPr bwMode="auto">
                <a:xfrm rot="5423397">
                  <a:off x="8471291" y="3403717"/>
                  <a:ext cx="914400" cy="914400"/>
                </a:xfrm>
                <a:prstGeom prst="pie">
                  <a:avLst>
                    <a:gd name="adj1" fmla="val 0"/>
                    <a:gd name="adj2" fmla="val 10800000"/>
                  </a:avLst>
                </a:prstGeom>
                <a:solidFill>
                  <a:srgbClr val="FF0000">
                    <a:alpha val="31000"/>
                  </a:srgbClr>
                </a:solidFill>
                <a:ln w="158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46304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80" dirty="0">
                    <a:ea typeface="ＭＳ Ｐゴシック" pitchFamily="-96" charset="-128"/>
                  </a:endParaRP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DEBBE235-F94E-B44F-91FF-96D9042E31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11163" flipH="1">
                  <a:off x="8498350" y="3756686"/>
                  <a:ext cx="319665" cy="264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7008469-2CD5-4142-BFBC-F0165CF33057}"/>
                    </a:ext>
                  </a:extLst>
                </p:cNvPr>
                <p:cNvCxnSpPr>
                  <a:cxnSpLocks/>
                  <a:endCxn id="15" idx="0"/>
                </p:cNvCxnSpPr>
                <p:nvPr/>
              </p:nvCxnSpPr>
              <p:spPr>
                <a:xfrm flipH="1">
                  <a:off x="8925379" y="3924867"/>
                  <a:ext cx="2784" cy="39323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057ACBE-0B24-8542-8341-36E09C509558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V="1">
                  <a:off x="8931603" y="3403728"/>
                  <a:ext cx="0" cy="35428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E745565-565D-864D-B8A9-AD06E1C6D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77892" y="3968232"/>
                  <a:ext cx="242736" cy="17737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D35F2AD-690B-2F4E-9C6B-8048B79B4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8210" y="2512667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C6214D9-75B8-764D-A2B6-F724B33719FF}"/>
                    </a:ext>
                  </a:extLst>
                </p:cNvPr>
                <p:cNvSpPr/>
                <p:nvPr/>
              </p:nvSpPr>
              <p:spPr>
                <a:xfrm>
                  <a:off x="8121548" y="3601466"/>
                  <a:ext cx="904334" cy="390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456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45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456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C6214D9-75B8-764D-A2B6-F724B3371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548" y="3601466"/>
                  <a:ext cx="904334" cy="390091"/>
                </a:xfrm>
                <a:prstGeom prst="rect">
                  <a:avLst/>
                </a:prstGeom>
                <a:blipFill>
                  <a:blip r:embed="rId6"/>
                  <a:stretch>
                    <a:fillRect r="-5263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D98E2F-79D7-0BA9-5228-691ED4B9DFD7}"/>
              </a:ext>
            </a:extLst>
          </p:cNvPr>
          <p:cNvGrpSpPr/>
          <p:nvPr/>
        </p:nvGrpSpPr>
        <p:grpSpPr>
          <a:xfrm>
            <a:off x="2262757" y="5091598"/>
            <a:ext cx="6854288" cy="2031290"/>
            <a:chOff x="2514821" y="3349430"/>
            <a:chExt cx="4283930" cy="1269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EF5EEA-5629-68DA-E713-5D8E5824434C}"/>
                    </a:ext>
                  </a:extLst>
                </p:cNvPr>
                <p:cNvSpPr txBox="1"/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EF5EEA-5629-68DA-E713-5D8E58244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FBCAD8-A6A8-1589-1E4E-29FCED5C7079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41869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AU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𝑛𝑜𝑚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EFBCAD8-A6A8-1589-1E4E-29FCED5C7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418691" cy="250069"/>
                </a:xfrm>
                <a:prstGeom prst="rect">
                  <a:avLst/>
                </a:prstGeom>
                <a:blipFill>
                  <a:blip r:embed="rId8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1A527E-EDB9-D04B-7525-C334B760398E}"/>
                </a:ext>
              </a:extLst>
            </p:cNvPr>
            <p:cNvSpPr txBox="1"/>
            <p:nvPr/>
          </p:nvSpPr>
          <p:spPr>
            <a:xfrm>
              <a:off x="3309037" y="3858554"/>
              <a:ext cx="82234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B1EEB2-A73D-BD72-18CC-16AB0151EA42}"/>
                    </a:ext>
                  </a:extLst>
                </p:cNvPr>
                <p:cNvSpPr txBox="1"/>
                <p:nvPr/>
              </p:nvSpPr>
              <p:spPr>
                <a:xfrm>
                  <a:off x="3817846" y="4151791"/>
                  <a:ext cx="2980905" cy="4671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accent2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B1EEB2-A73D-BD72-18CC-16AB0151E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846" y="4151791"/>
                  <a:ext cx="2980905" cy="4671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05DF0706-7F4B-F412-CCDB-ACD032046E87}"/>
              </a:ext>
            </a:extLst>
          </p:cNvPr>
          <p:cNvSpPr/>
          <p:nvPr/>
        </p:nvSpPr>
        <p:spPr>
          <a:xfrm rot="2275162">
            <a:off x="10581991" y="2645791"/>
            <a:ext cx="3907379" cy="5594918"/>
          </a:xfrm>
          <a:prstGeom prst="ellipse">
            <a:avLst/>
          </a:prstGeom>
          <a:noFill/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 dirty="0">
              <a:solidFill>
                <a:srgbClr val="1954A6"/>
              </a:solidFill>
              <a:highlight>
                <a:srgbClr val="1954A6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054844-DB13-2E26-EC39-6A0DAA603391}"/>
                  </a:ext>
                </a:extLst>
              </p:cNvPr>
              <p:cNvSpPr/>
              <p:nvPr/>
            </p:nvSpPr>
            <p:spPr>
              <a:xfrm>
                <a:off x="9814235" y="7013942"/>
                <a:ext cx="642612" cy="62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56" i="1">
                          <a:solidFill>
                            <a:srgbClr val="1954A6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3054844-DB13-2E26-EC39-6A0DAA603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235" y="7013942"/>
                <a:ext cx="642612" cy="6241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9DC317C-C9F5-0F7C-0089-AF513D2D9B55}"/>
              </a:ext>
            </a:extLst>
          </p:cNvPr>
          <p:cNvSpPr/>
          <p:nvPr/>
        </p:nvSpPr>
        <p:spPr>
          <a:xfrm>
            <a:off x="920547" y="7941664"/>
            <a:ext cx="13820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Ames, A.D., X. Xu, J.W. Grizzle, and P. </a:t>
            </a:r>
            <a:r>
              <a:rPr lang="en-US" sz="1050" dirty="0" err="1"/>
              <a:t>Tabuada</a:t>
            </a:r>
            <a:r>
              <a:rPr lang="en-US" sz="1050" dirty="0"/>
              <a:t>. “Control Barrier Function Based Quadratic Programs for Safety Critical Systems.” IEEE Transactions on Automatic Control 62, no. 8 (2017): 3861–76.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DC2E02B-184B-A1D6-0188-CE683927D808}"/>
                  </a:ext>
                </a:extLst>
              </p:cNvPr>
              <p:cNvSpPr/>
              <p:nvPr/>
            </p:nvSpPr>
            <p:spPr>
              <a:xfrm>
                <a:off x="1142817" y="1784555"/>
                <a:ext cx="4212307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0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DC2E02B-184B-A1D6-0188-CE683927D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17" y="1784555"/>
                <a:ext cx="4212307" cy="439736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1464B8-375A-61F8-9279-1EA479A98D73}"/>
                  </a:ext>
                </a:extLst>
              </p:cNvPr>
              <p:cNvSpPr/>
              <p:nvPr/>
            </p:nvSpPr>
            <p:spPr>
              <a:xfrm>
                <a:off x="987395" y="2426932"/>
                <a:ext cx="14126976" cy="2264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u="sng" dirty="0">
                    <a:solidFill>
                      <a:schemeClr val="accent2"/>
                    </a:solidFill>
                  </a:rPr>
                  <a:t>Goal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: Define </a:t>
                </a:r>
                <a14:m>
                  <m:oMath xmlns:m="http://schemas.openxmlformats.org/officeDocument/2006/math">
                    <m:r>
                      <a:rPr lang="en-AU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forward invariant (if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).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/>
                    </a:solidFill>
                  </a:rPr>
                  <a:t>Zeroing control barrier functions,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is extended-class K: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strictly increasing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1464B8-375A-61F8-9279-1EA479A98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95" y="2426932"/>
                <a:ext cx="14126976" cy="2264659"/>
              </a:xfrm>
              <a:prstGeom prst="rect">
                <a:avLst/>
              </a:prstGeom>
              <a:blipFill>
                <a:blip r:embed="rId12"/>
                <a:stretch>
                  <a:fillRect l="-359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4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100" y="347134"/>
            <a:ext cx="10972800" cy="1310980"/>
          </a:xfrm>
        </p:spPr>
        <p:txBody>
          <a:bodyPr/>
          <a:lstStyle/>
          <a:p>
            <a:r>
              <a:rPr lang="en-US" dirty="0"/>
              <a:t>ZCBFs and DPC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0AF8A1-82B8-3290-AD45-C25383FA8343}"/>
              </a:ext>
            </a:extLst>
          </p:cNvPr>
          <p:cNvGrpSpPr/>
          <p:nvPr/>
        </p:nvGrpSpPr>
        <p:grpSpPr>
          <a:xfrm>
            <a:off x="8401575" y="3012739"/>
            <a:ext cx="6045945" cy="2135577"/>
            <a:chOff x="2514821" y="3349430"/>
            <a:chExt cx="3778715" cy="1334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AF08A6-049A-E199-6767-748EEBAF56AB}"/>
                    </a:ext>
                  </a:extLst>
                </p:cNvPr>
                <p:cNvSpPr txBox="1"/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AF08A6-049A-E199-6767-748EEBAF5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0767" y="3567154"/>
                  <a:ext cx="571671" cy="2500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A8CA2F-30A6-2BF3-273C-239A9FF06BAA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79523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A8CA2F-30A6-2BF3-273C-239A9FF06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79523" cy="250069"/>
                </a:xfrm>
                <a:prstGeom prst="rect">
                  <a:avLst/>
                </a:prstGeom>
                <a:blipFill>
                  <a:blip r:embed="rId3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F55BB7-F211-2A20-BFC7-21779F77601A}"/>
                </a:ext>
              </a:extLst>
            </p:cNvPr>
            <p:cNvSpPr txBox="1"/>
            <p:nvPr/>
          </p:nvSpPr>
          <p:spPr>
            <a:xfrm>
              <a:off x="3309037" y="3858554"/>
              <a:ext cx="82234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CCB7FE-6771-379F-F799-89540DD31147}"/>
                    </a:ext>
                  </a:extLst>
                </p:cNvPr>
                <p:cNvSpPr txBox="1"/>
                <p:nvPr/>
              </p:nvSpPr>
              <p:spPr>
                <a:xfrm>
                  <a:off x="3031225" y="4216970"/>
                  <a:ext cx="3262311" cy="4671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CCB7FE-6771-379F-F799-89540DD31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225" y="4216970"/>
                  <a:ext cx="3262311" cy="4671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D70C0C-C1A8-6165-11D5-F13A971C1045}"/>
              </a:ext>
            </a:extLst>
          </p:cNvPr>
          <p:cNvSpPr txBox="1"/>
          <p:nvPr/>
        </p:nvSpPr>
        <p:spPr>
          <a:xfrm>
            <a:off x="996455" y="5729842"/>
            <a:ext cx="7805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>
              <a:solidFill>
                <a:schemeClr val="accent2"/>
              </a:solidFill>
            </a:endParaRP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Safety only for continuous-time implementation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Requires QP to be solved at all times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Time-invariant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Training agnostic to barrier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88F1D-A0BA-2602-6730-C19276E646EB}"/>
              </a:ext>
            </a:extLst>
          </p:cNvPr>
          <p:cNvSpPr txBox="1"/>
          <p:nvPr/>
        </p:nvSpPr>
        <p:spPr>
          <a:xfrm>
            <a:off x="1330853" y="189706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Goal</a:t>
            </a:r>
            <a:r>
              <a:rPr lang="en-US" sz="2400" u="sng" dirty="0"/>
              <a:t>:</a:t>
            </a:r>
            <a:r>
              <a:rPr lang="en-US" sz="2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B35B4-5D53-FB88-333E-488FECC77104}"/>
              </a:ext>
            </a:extLst>
          </p:cNvPr>
          <p:cNvSpPr txBox="1"/>
          <p:nvPr/>
        </p:nvSpPr>
        <p:spPr>
          <a:xfrm>
            <a:off x="996455" y="2145427"/>
            <a:ext cx="7805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Combine ZCBFs and DPC for safe, learning-based control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DPC provides:</a:t>
            </a:r>
          </a:p>
          <a:p>
            <a:pPr marL="155448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Structured learning methodology</a:t>
            </a:r>
          </a:p>
          <a:p>
            <a:pPr marL="155448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Fast online implementation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ZCBFs provide:</a:t>
            </a:r>
          </a:p>
          <a:p>
            <a:pPr marL="155448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Safety</a:t>
            </a:r>
          </a:p>
          <a:p>
            <a:pPr marL="155448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Robustness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1B39E-84BD-2F0E-54D7-229A26C3C9DC}"/>
              </a:ext>
            </a:extLst>
          </p:cNvPr>
          <p:cNvSpPr txBox="1"/>
          <p:nvPr/>
        </p:nvSpPr>
        <p:spPr>
          <a:xfrm>
            <a:off x="1330853" y="5547702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Limitations</a:t>
            </a:r>
            <a:r>
              <a:rPr lang="en-US" sz="2400" u="sng" dirty="0"/>
              <a:t>: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3F0DD-B31D-8E7C-93FC-9A249A68764F}"/>
              </a:ext>
            </a:extLst>
          </p:cNvPr>
          <p:cNvSpPr txBox="1"/>
          <p:nvPr/>
        </p:nvSpPr>
        <p:spPr>
          <a:xfrm>
            <a:off x="7960217" y="6012997"/>
            <a:ext cx="5673728" cy="134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000" dirty="0">
                <a:solidFill>
                  <a:srgbClr val="00B0F0"/>
                </a:solidFill>
              </a:rPr>
              <a:t>Sampled-data system</a:t>
            </a:r>
          </a:p>
          <a:p>
            <a:pPr lvl="2"/>
            <a:r>
              <a:rPr lang="en-US" sz="2000" dirty="0">
                <a:solidFill>
                  <a:srgbClr val="00B0F0"/>
                </a:solidFill>
              </a:rPr>
              <a:t>Reduce QP implementation</a:t>
            </a:r>
          </a:p>
          <a:p>
            <a:pPr lvl="2"/>
            <a:r>
              <a:rPr lang="en-US" sz="2000" dirty="0">
                <a:solidFill>
                  <a:srgbClr val="00B0F0"/>
                </a:solidFill>
              </a:rPr>
              <a:t>Time-varying sets</a:t>
            </a:r>
          </a:p>
          <a:p>
            <a:pPr lvl="2"/>
            <a:r>
              <a:rPr lang="en-US" sz="2000" dirty="0">
                <a:solidFill>
                  <a:srgbClr val="00B0F0"/>
                </a:solidFill>
              </a:rPr>
              <a:t>Make DPC ‘aware’ of ZCBFs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3CB7B89-1CBA-EC7B-E8EB-F9A81FA37093}"/>
              </a:ext>
            </a:extLst>
          </p:cNvPr>
          <p:cNvSpPr/>
          <p:nvPr/>
        </p:nvSpPr>
        <p:spPr>
          <a:xfrm>
            <a:off x="7769512" y="6481618"/>
            <a:ext cx="702365" cy="41081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CCDA1-3517-67BF-A8D4-90C475F91F78}"/>
              </a:ext>
            </a:extLst>
          </p:cNvPr>
          <p:cNvSpPr txBox="1"/>
          <p:nvPr/>
        </p:nvSpPr>
        <p:spPr>
          <a:xfrm>
            <a:off x="8525809" y="5488794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</a:rPr>
              <a:t>Objectives</a:t>
            </a:r>
            <a:r>
              <a:rPr lang="en-US" sz="2800" u="sng" dirty="0">
                <a:solidFill>
                  <a:srgbClr val="00B0F0"/>
                </a:solidFill>
              </a:rPr>
              <a:t>: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12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19E06-BE03-7D4C-926C-3032C42A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ECCC-EDB1-514A-BB51-117401F1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060" y="361581"/>
            <a:ext cx="10972800" cy="1310980"/>
          </a:xfrm>
        </p:spPr>
        <p:txBody>
          <a:bodyPr/>
          <a:lstStyle/>
          <a:p>
            <a:r>
              <a:rPr lang="en-US" dirty="0"/>
              <a:t>Modified ZCBFs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/>
              <p:nvPr/>
            </p:nvSpPr>
            <p:spPr>
              <a:xfrm>
                <a:off x="1170151" y="1846160"/>
                <a:ext cx="10807403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E1F4DF-13E0-E741-BEEC-EFD0BA5F1E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51" y="1846160"/>
                <a:ext cx="10807403" cy="2246769"/>
              </a:xfrm>
              <a:prstGeom prst="rect">
                <a:avLst/>
              </a:prstGeom>
              <a:blipFill>
                <a:blip r:embed="rId2"/>
                <a:stretch>
                  <a:fillRect l="-469" t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0E33A1-5B27-2244-A4A7-E5A353A92885}"/>
                  </a:ext>
                </a:extLst>
              </p:cNvPr>
              <p:cNvSpPr/>
              <p:nvPr/>
            </p:nvSpPr>
            <p:spPr>
              <a:xfrm>
                <a:off x="1195287" y="2141142"/>
                <a:ext cx="10887214" cy="1341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Zeroing control barrier functions,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is extended-class K: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strictly increasing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0E33A1-5B27-2244-A4A7-E5A353A92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87" y="2141142"/>
                <a:ext cx="10887214" cy="1341329"/>
              </a:xfrm>
              <a:prstGeom prst="rect">
                <a:avLst/>
              </a:prstGeom>
              <a:blipFill>
                <a:blip r:embed="rId3"/>
                <a:stretch>
                  <a:fillRect l="-466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0407D3-2E2E-7043-A23A-3954CA62B516}"/>
              </a:ext>
            </a:extLst>
          </p:cNvPr>
          <p:cNvSpPr/>
          <p:nvPr/>
        </p:nvSpPr>
        <p:spPr>
          <a:xfrm>
            <a:off x="2252819" y="2754428"/>
            <a:ext cx="2865283" cy="448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AD63B-7428-C14D-B977-2B9B1F778F1C}"/>
                  </a:ext>
                </a:extLst>
              </p:cNvPr>
              <p:cNvSpPr txBox="1"/>
              <p:nvPr/>
            </p:nvSpPr>
            <p:spPr>
              <a:xfrm>
                <a:off x="3111660" y="3808725"/>
                <a:ext cx="4867358" cy="418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*Nagumo only requires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AD63B-7428-C14D-B977-2B9B1F778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660" y="3808725"/>
                <a:ext cx="4867358" cy="418000"/>
              </a:xfrm>
              <a:prstGeom prst="rect">
                <a:avLst/>
              </a:prstGeom>
              <a:blipFill>
                <a:blip r:embed="rId4"/>
                <a:stretch>
                  <a:fillRect l="-1039"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7A843A-7D3A-4D46-B8E8-5CBD39C2157B}"/>
              </a:ext>
            </a:extLst>
          </p:cNvPr>
          <p:cNvCxnSpPr>
            <a:cxnSpLocks/>
          </p:cNvCxnSpPr>
          <p:nvPr/>
        </p:nvCxnSpPr>
        <p:spPr>
          <a:xfrm flipV="1">
            <a:off x="3992658" y="3229626"/>
            <a:ext cx="0" cy="59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/>
              <p:nvPr/>
            </p:nvSpPr>
            <p:spPr>
              <a:xfrm>
                <a:off x="1260153" y="4224269"/>
                <a:ext cx="10887214" cy="1998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Modified ZCBF</a:t>
                </a:r>
                <a:r>
                  <a:rPr lang="en-US" sz="2000" dirty="0"/>
                  <a:t>,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endParaRPr lang="en-US" sz="2000" dirty="0"/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≥−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}⊃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000" dirty="0"/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,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restriction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class-K,</a:t>
                </a:r>
              </a:p>
              <a:p>
                <a:pPr lvl="3"/>
                <a:r>
                  <a:rPr lang="en-US" sz="2000" dirty="0">
                    <a:solidFill>
                      <a:srgbClr val="1954A6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000" dirty="0">
                  <a:solidFill>
                    <a:schemeClr val="accent2"/>
                  </a:solidFill>
                </a:endParaRPr>
              </a:p>
              <a:p>
                <a:pPr marL="118872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Goal: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}"/>
                        <m:ctrlP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AU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if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≥−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8EF30C-AA88-F64C-87AE-6685026D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153" y="4224269"/>
                <a:ext cx="10887214" cy="1998689"/>
              </a:xfrm>
              <a:prstGeom prst="rect">
                <a:avLst/>
              </a:prstGeom>
              <a:blipFill>
                <a:blip r:embed="rId5"/>
                <a:stretch>
                  <a:fillRect l="-466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5664415-6EF4-BE45-919F-CB08B2731D21}"/>
              </a:ext>
            </a:extLst>
          </p:cNvPr>
          <p:cNvGrpSpPr/>
          <p:nvPr/>
        </p:nvGrpSpPr>
        <p:grpSpPr>
          <a:xfrm>
            <a:off x="10146869" y="2213945"/>
            <a:ext cx="4185981" cy="6087582"/>
            <a:chOff x="6330555" y="1448966"/>
            <a:chExt cx="2616238" cy="380473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199D2E-9F9B-404B-A3CB-7A6F9D57F433}"/>
                </a:ext>
              </a:extLst>
            </p:cNvPr>
            <p:cNvSpPr/>
            <p:nvPr/>
          </p:nvSpPr>
          <p:spPr>
            <a:xfrm rot="2275162">
              <a:off x="6488789" y="1549862"/>
              <a:ext cx="2350349" cy="3703843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63059F-8A44-E44F-BAA4-E038938DC1A3}"/>
                </a:ext>
              </a:extLst>
            </p:cNvPr>
            <p:cNvSpPr/>
            <p:nvPr/>
          </p:nvSpPr>
          <p:spPr>
            <a:xfrm rot="2275162">
              <a:off x="6744920" y="1704143"/>
              <a:ext cx="1959207" cy="33242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8FF833-CA61-1840-9E65-720B224EC419}"/>
                </a:ext>
              </a:extLst>
            </p:cNvPr>
            <p:cNvGrpSpPr/>
            <p:nvPr/>
          </p:nvGrpSpPr>
          <p:grpSpPr>
            <a:xfrm>
              <a:off x="7008860" y="3455115"/>
              <a:ext cx="465873" cy="526445"/>
              <a:chOff x="856639" y="3111500"/>
              <a:chExt cx="594593" cy="684964"/>
            </a:xfrm>
            <a:solidFill>
              <a:schemeClr val="bg1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/>
                  <p:nvPr/>
                </p:nvSpPr>
                <p:spPr>
                  <a:xfrm>
                    <a:off x="856639" y="3288912"/>
                    <a:ext cx="594593" cy="50755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AU" sz="345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456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3456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456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48E7BF4-DC75-5E46-ACED-7497AB90D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6639" y="3288912"/>
                    <a:ext cx="594593" cy="5075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1F8C9F6-3DE0-6A4D-B387-546BDA9300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2350" y="3111500"/>
                <a:ext cx="241300" cy="241300"/>
              </a:xfrm>
              <a:prstGeom prst="ellipse">
                <a:avLst/>
              </a:prstGeom>
              <a:solidFill>
                <a:schemeClr val="tx1"/>
              </a:solidFill>
              <a:ln w="158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46304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80" dirty="0">
                  <a:ea typeface="ＭＳ Ｐゴシック" pitchFamily="-96" charset="-128"/>
                </a:endParaRPr>
              </a:p>
            </p:txBody>
          </p:sp>
        </p:grp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4E6267C-AFC6-4F43-8A08-66F2FDDB71D3}"/>
                </a:ext>
              </a:extLst>
            </p:cNvPr>
            <p:cNvSpPr/>
            <p:nvPr/>
          </p:nvSpPr>
          <p:spPr bwMode="auto">
            <a:xfrm rot="20790900" flipV="1">
              <a:off x="7326800" y="3085058"/>
              <a:ext cx="1488964" cy="479731"/>
            </a:xfrm>
            <a:custGeom>
              <a:avLst/>
              <a:gdLst>
                <a:gd name="connsiteX0" fmla="*/ 0 w 1900362"/>
                <a:gd name="connsiteY0" fmla="*/ 294199 h 624183"/>
                <a:gd name="connsiteX1" fmla="*/ 318052 w 1900362"/>
                <a:gd name="connsiteY1" fmla="*/ 349858 h 624183"/>
                <a:gd name="connsiteX2" fmla="*/ 866692 w 1900362"/>
                <a:gd name="connsiteY2" fmla="*/ 572494 h 624183"/>
                <a:gd name="connsiteX3" fmla="*/ 1399429 w 1900362"/>
                <a:gd name="connsiteY3" fmla="*/ 620202 h 624183"/>
                <a:gd name="connsiteX4" fmla="*/ 1717482 w 1900362"/>
                <a:gd name="connsiteY4" fmla="*/ 500932 h 624183"/>
                <a:gd name="connsiteX5" fmla="*/ 1900362 w 1900362"/>
                <a:gd name="connsiteY5" fmla="*/ 0 h 62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362" h="624183">
                  <a:moveTo>
                    <a:pt x="0" y="294199"/>
                  </a:moveTo>
                  <a:cubicBezTo>
                    <a:pt x="86801" y="298837"/>
                    <a:pt x="173603" y="303475"/>
                    <a:pt x="318052" y="349858"/>
                  </a:cubicBezTo>
                  <a:cubicBezTo>
                    <a:pt x="462501" y="396241"/>
                    <a:pt x="686463" y="527437"/>
                    <a:pt x="866692" y="572494"/>
                  </a:cubicBezTo>
                  <a:cubicBezTo>
                    <a:pt x="1046921" y="617551"/>
                    <a:pt x="1257631" y="632129"/>
                    <a:pt x="1399429" y="620202"/>
                  </a:cubicBezTo>
                  <a:cubicBezTo>
                    <a:pt x="1541227" y="608275"/>
                    <a:pt x="1633993" y="604299"/>
                    <a:pt x="1717482" y="500932"/>
                  </a:cubicBezTo>
                  <a:cubicBezTo>
                    <a:pt x="1800971" y="397565"/>
                    <a:pt x="1850666" y="198782"/>
                    <a:pt x="1900362" y="0"/>
                  </a:cubicBezTo>
                </a:path>
              </a:pathLst>
            </a:custGeom>
            <a:solidFill>
              <a:schemeClr val="bg1"/>
            </a:solidFill>
            <a:ln w="222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3456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DEC1328-2D23-CE46-9D56-9224732D90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57731" y="3260786"/>
              <a:ext cx="189062" cy="185457"/>
            </a:xfrm>
            <a:prstGeom prst="ellipse">
              <a:avLst/>
            </a:prstGeom>
            <a:solidFill>
              <a:schemeClr val="tx1"/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6304" tIns="73152" rIns="146304" bIns="73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46304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ea typeface="ＭＳ Ｐゴシック" pitchFamily="-96" charset="-12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DA08770-E6C2-FD48-BDBC-CB2BED56AF68}"/>
                </a:ext>
              </a:extLst>
            </p:cNvPr>
            <p:cNvSpPr/>
            <p:nvPr/>
          </p:nvSpPr>
          <p:spPr>
            <a:xfrm rot="2275162">
              <a:off x="6870514" y="1932002"/>
              <a:ext cx="1736905" cy="2908097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56">
                <a:solidFill>
                  <a:srgbClr val="FFC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7411A5-8082-5E48-8DAB-9D393F00C1CD}"/>
                </a:ext>
              </a:extLst>
            </p:cNvPr>
            <p:cNvCxnSpPr>
              <a:cxnSpLocks/>
            </p:cNvCxnSpPr>
            <p:nvPr/>
          </p:nvCxnSpPr>
          <p:spPr>
            <a:xfrm>
              <a:off x="6970207" y="173147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B3CAC5-2314-A644-B1C6-40A813FC48E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500213" y="2449633"/>
              <a:ext cx="278335" cy="34401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/>
                <p:nvPr/>
              </p:nvSpPr>
              <p:spPr>
                <a:xfrm>
                  <a:off x="6601894" y="1448966"/>
                  <a:ext cx="450844" cy="3900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56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en-US" sz="3456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30F8B4B-836D-A949-B40B-4228D9DF0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894" y="1448966"/>
                  <a:ext cx="450844" cy="3900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/>
                <p:nvPr/>
              </p:nvSpPr>
              <p:spPr>
                <a:xfrm>
                  <a:off x="6330555" y="4493119"/>
                  <a:ext cx="367649" cy="39009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oMath>
                    </m:oMathPara>
                  </a14:m>
                  <a:endParaRPr lang="en-US" sz="3456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4A6DE62-F018-3C49-9E26-4A3A0EB78C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555" y="4493119"/>
                  <a:ext cx="367649" cy="3900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/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sz="3456" i="1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sz="3456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5CE5E3-F417-4345-A9E1-1AA9DAF9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7266" y="12987806"/>
                <a:ext cx="3879267" cy="531812"/>
              </a:xfrm>
              <a:prstGeom prst="rect">
                <a:avLst/>
              </a:prstGeom>
              <a:blipFill>
                <a:blip r:embed="rId9"/>
                <a:stretch>
                  <a:fillRect l="-2941" t="-4651" r="-196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2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verKickoffUW" id="{A03D8396-730F-9240-92B0-AC9505EB7C0E}" vid="{AAEEEC07-F968-2C47-9E16-120CEE4F7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0085CB8B23F342ACDEBE699BE0B4B5" ma:contentTypeVersion="11" ma:contentTypeDescription="Create a new document." ma:contentTypeScope="" ma:versionID="86d105f9468da412aeab35a7a80d6f76">
  <xsd:schema xmlns:xsd="http://www.w3.org/2001/XMLSchema" xmlns:xs="http://www.w3.org/2001/XMLSchema" xmlns:p="http://schemas.microsoft.com/office/2006/metadata/properties" xmlns:ns3="d996a367-3453-45c2-840a-fc4bb406191a" xmlns:ns4="c2edad15-0767-4ddc-83a6-fb2ca3941657" targetNamespace="http://schemas.microsoft.com/office/2006/metadata/properties" ma:root="true" ma:fieldsID="f782c121a97d68b3fce4dcd8ff7e88ad" ns3:_="" ns4:_="">
    <xsd:import namespace="d996a367-3453-45c2-840a-fc4bb406191a"/>
    <xsd:import namespace="c2edad15-0767-4ddc-83a6-fb2ca394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6a367-3453-45c2-840a-fc4bb40619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dad15-0767-4ddc-83a6-fb2ca394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093194-0040-4338-B67C-D4E66C56B0AD}">
  <ds:schemaRefs>
    <ds:schemaRef ds:uri="c2edad15-0767-4ddc-83a6-fb2ca3941657"/>
    <ds:schemaRef ds:uri="d996a367-3453-45c2-840a-fc4bb40619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86D783F-1DCB-4CB8-9C73-A326ABFEB6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3506FE-6F2B-4D64-9640-C97A2107FCA5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d996a367-3453-45c2-840a-fc4bb406191a"/>
    <ds:schemaRef ds:uri="c2edad15-0767-4ddc-83a6-fb2ca3941657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</TotalTime>
  <Words>1646</Words>
  <Application>Microsoft Office PowerPoint</Application>
  <PresentationFormat>Custom</PresentationFormat>
  <Paragraphs>275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4_PNNL_Option_4</vt:lpstr>
      <vt:lpstr>Differentiable Predictive Control with Safety Guarantees: A Control Barrier Function Approach </vt:lpstr>
      <vt:lpstr>Motivation: Safety-Critical Control and Learning</vt:lpstr>
      <vt:lpstr>Model Predictive Control (MPC)</vt:lpstr>
      <vt:lpstr>Differentiable Predictive Control (DPC)</vt:lpstr>
      <vt:lpstr>Differentiable Predictive Control (DPC)</vt:lpstr>
      <vt:lpstr>Zeroing Control Barrier Functions (ZCBFs)</vt:lpstr>
      <vt:lpstr>Zeroing Control Barrier Functions (ZCBFs)</vt:lpstr>
      <vt:lpstr>ZCBFs and DPC</vt:lpstr>
      <vt:lpstr>Modified ZCBFs</vt:lpstr>
      <vt:lpstr>Modified ZCBFs</vt:lpstr>
      <vt:lpstr>Modified ZCBFs</vt:lpstr>
      <vt:lpstr>Modified ZCBFs: Sampled-Data System </vt:lpstr>
      <vt:lpstr>ZCBF and DPC Overview</vt:lpstr>
      <vt:lpstr>DPC: Offline Training with Barriers</vt:lpstr>
      <vt:lpstr>ZCBF and DPC Implementation</vt:lpstr>
      <vt:lpstr>Conclusion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Face Project: 71136</dc:title>
  <dc:creator>McGarrah, Eric J</dc:creator>
  <cp:lastModifiedBy>Shaw Cortez, Wenceslao E</cp:lastModifiedBy>
  <cp:revision>18</cp:revision>
  <dcterms:created xsi:type="dcterms:W3CDTF">2019-08-25T14:49:14Z</dcterms:created>
  <dcterms:modified xsi:type="dcterms:W3CDTF">2022-11-16T17:26:41Z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0x010100820085CB8B23F342ACDEBE699BE0B4B5</vt:lpwstr>
  </property>
</Properties>
</file>